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78" r:id="rId4"/>
    <p:sldId id="277" r:id="rId5"/>
    <p:sldId id="258" r:id="rId6"/>
    <p:sldId id="259" r:id="rId7"/>
    <p:sldId id="260" r:id="rId8"/>
    <p:sldId id="261" r:id="rId9"/>
    <p:sldId id="279" r:id="rId10"/>
    <p:sldId id="262" r:id="rId11"/>
    <p:sldId id="263" r:id="rId12"/>
    <p:sldId id="264" r:id="rId13"/>
    <p:sldId id="266" r:id="rId14"/>
    <p:sldId id="268" r:id="rId15"/>
    <p:sldId id="269" r:id="rId16"/>
    <p:sldId id="270" r:id="rId17"/>
    <p:sldId id="28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gh Marshall" initials="LM" lastIdx="1" clrIdx="0">
    <p:extLst>
      <p:ext uri="{19B8F6BF-5375-455C-9EA6-DF929625EA0E}">
        <p15:presenceInfo xmlns:p15="http://schemas.microsoft.com/office/powerpoint/2012/main" xmlns="" userId="S-1-5-21-1955230808-302148972-281947949-19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1066" autoAdjust="0"/>
  </p:normalViewPr>
  <p:slideViewPr>
    <p:cSldViewPr>
      <p:cViewPr>
        <p:scale>
          <a:sx n="64" d="100"/>
          <a:sy n="64" d="100"/>
        </p:scale>
        <p:origin x="-2148" y="-5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3064F-05E2-4302-8CEE-37948F21C0EA}" type="datetimeFigureOut">
              <a:rPr lang="en-NZ" smtClean="0"/>
              <a:t>30/11/2017</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215CE-3EE8-4323-8678-FE5C195145DE}" type="slidenum">
              <a:rPr lang="en-NZ" smtClean="0"/>
              <a:t>‹#›</a:t>
            </a:fld>
            <a:endParaRPr lang="en-NZ"/>
          </a:p>
        </p:txBody>
      </p:sp>
    </p:spTree>
    <p:extLst>
      <p:ext uri="{BB962C8B-B14F-4D97-AF65-F5344CB8AC3E}">
        <p14:creationId xmlns:p14="http://schemas.microsoft.com/office/powerpoint/2010/main" val="345108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a:t>
            </a:r>
            <a:r>
              <a:rPr lang="en-NZ" baseline="0" dirty="0" smtClean="0"/>
              <a:t> presentation shares some of the discussions we (DOC, NCC and community) are having as we start to develop the Nelson Halo project. They’re probably things that many of you are thinking about to, and if not, they should be, so we decided it was useful to share our thinking process so you could apply it to your projects.</a:t>
            </a:r>
            <a:endParaRPr lang="en-NZ" dirty="0"/>
          </a:p>
        </p:txBody>
      </p:sp>
      <p:sp>
        <p:nvSpPr>
          <p:cNvPr id="4" name="Slide Number Placeholder 3"/>
          <p:cNvSpPr>
            <a:spLocks noGrp="1"/>
          </p:cNvSpPr>
          <p:nvPr>
            <p:ph type="sldNum" sz="quarter" idx="10"/>
          </p:nvPr>
        </p:nvSpPr>
        <p:spPr/>
        <p:txBody>
          <a:bodyPr/>
          <a:lstStyle/>
          <a:p>
            <a:fld id="{C45215CE-3EE8-4323-8678-FE5C195145DE}" type="slidenum">
              <a:rPr lang="en-NZ" smtClean="0"/>
              <a:t>1</a:t>
            </a:fld>
            <a:endParaRPr lang="en-NZ"/>
          </a:p>
        </p:txBody>
      </p:sp>
    </p:spTree>
    <p:extLst>
      <p:ext uri="{BB962C8B-B14F-4D97-AF65-F5344CB8AC3E}">
        <p14:creationId xmlns:p14="http://schemas.microsoft.com/office/powerpoint/2010/main" val="3044422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Be</a:t>
            </a:r>
            <a:r>
              <a:rPr lang="en-NZ" baseline="0" dirty="0" smtClean="0"/>
              <a:t> good to mention: where to from here?</a:t>
            </a:r>
          </a:p>
          <a:p>
            <a:endParaRPr lang="en-NZ" baseline="0" dirty="0" smtClean="0"/>
          </a:p>
          <a:p>
            <a:r>
              <a:rPr lang="en-NZ" baseline="0" dirty="0" smtClean="0"/>
              <a:t>Part of the genesis of the workshop was to bring the Nelson groups and individuals together to discuss these issues. However, we’re bigger than Nelson here, so we’re going to park that discussion until when we break into our regional groups later today. </a:t>
            </a:r>
          </a:p>
          <a:p>
            <a:endParaRPr lang="en-NZ" baseline="0" dirty="0" smtClean="0"/>
          </a:p>
          <a:p>
            <a:r>
              <a:rPr lang="en-NZ" baseline="0" dirty="0" smtClean="0"/>
              <a:t>But we thought the process we were going through with the Nelson Halo would be useful </a:t>
            </a:r>
            <a:r>
              <a:rPr lang="en-NZ" baseline="0" smtClean="0"/>
              <a:t>to other sites.</a:t>
            </a:r>
            <a:endParaRPr lang="en-NZ" baseline="0" dirty="0" smtClean="0"/>
          </a:p>
        </p:txBody>
      </p:sp>
      <p:sp>
        <p:nvSpPr>
          <p:cNvPr id="4" name="Slide Number Placeholder 3"/>
          <p:cNvSpPr>
            <a:spLocks noGrp="1"/>
          </p:cNvSpPr>
          <p:nvPr>
            <p:ph type="sldNum" sz="quarter" idx="10"/>
          </p:nvPr>
        </p:nvSpPr>
        <p:spPr/>
        <p:txBody>
          <a:bodyPr/>
          <a:lstStyle/>
          <a:p>
            <a:fld id="{C45215CE-3EE8-4323-8678-FE5C195145DE}" type="slidenum">
              <a:rPr lang="en-NZ" smtClean="0"/>
              <a:t>18</a:t>
            </a:fld>
            <a:endParaRPr lang="en-NZ"/>
          </a:p>
        </p:txBody>
      </p:sp>
    </p:spTree>
    <p:extLst>
      <p:ext uri="{BB962C8B-B14F-4D97-AF65-F5344CB8AC3E}">
        <p14:creationId xmlns:p14="http://schemas.microsoft.com/office/powerpoint/2010/main" val="31511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dirty="0" smtClean="0"/>
              <a:t>To get</a:t>
            </a:r>
            <a:r>
              <a:rPr lang="en-NZ" baseline="0" dirty="0" smtClean="0"/>
              <a:t> to a destination you need to know where you are going – what do we want to be at </a:t>
            </a:r>
            <a:r>
              <a:rPr lang="en-NZ" baseline="0" smtClean="0"/>
              <a:t>the destination?</a:t>
            </a:r>
            <a:endParaRPr lang="en-NZ" baseline="0" dirty="0" smtClean="0"/>
          </a:p>
          <a:p>
            <a:endParaRPr lang="en-NZ" baseline="0" dirty="0" smtClean="0"/>
          </a:p>
          <a:p>
            <a:r>
              <a:rPr lang="en-NZ" baseline="0" dirty="0" smtClean="0"/>
              <a:t>Get a map and a way of getting there.</a:t>
            </a:r>
          </a:p>
          <a:p>
            <a:endParaRPr lang="en-NZ" baseline="0" dirty="0" smtClean="0"/>
          </a:p>
          <a:p>
            <a:r>
              <a:rPr lang="en-NZ" baseline="0" dirty="0" smtClean="0"/>
              <a:t>Understand the ecology of the species</a:t>
            </a:r>
          </a:p>
          <a:p>
            <a:endParaRPr lang="en-NZ" baseline="0" dirty="0" smtClean="0"/>
          </a:p>
          <a:p>
            <a:r>
              <a:rPr lang="en-NZ" baseline="0" dirty="0" smtClean="0"/>
              <a:t>How much is going to cost?  Can we get help?  How much time can we afford?  Work it out then re-assess.</a:t>
            </a:r>
          </a:p>
          <a:p>
            <a:endParaRPr lang="en-NZ" baseline="0" dirty="0" smtClean="0"/>
          </a:p>
          <a:p>
            <a:r>
              <a:rPr lang="en-NZ" baseline="0" dirty="0" smtClean="0"/>
              <a:t>Simply recording numbers of pests trapped isn’t enough, you need to know how many are left.  They are the important ones….</a:t>
            </a:r>
          </a:p>
          <a:p>
            <a:endParaRPr lang="en-NZ" baseline="0" dirty="0" smtClean="0"/>
          </a:p>
          <a:p>
            <a:r>
              <a:rPr lang="en-NZ" baseline="0" dirty="0" smtClean="0"/>
              <a:t>Are your bird numbers going up?  Really?</a:t>
            </a:r>
          </a:p>
          <a:p>
            <a:endParaRPr lang="en-NZ" baseline="0" dirty="0" smtClean="0"/>
          </a:p>
          <a:p>
            <a:r>
              <a:rPr lang="en-NZ" baseline="0" dirty="0" smtClean="0"/>
              <a:t>Advertising pays!  Talk to others and learn from them.</a:t>
            </a:r>
          </a:p>
          <a:p>
            <a:endParaRPr lang="en-NZ" baseline="0" dirty="0" smtClean="0"/>
          </a:p>
          <a:p>
            <a:endParaRPr lang="en-NZ" baseline="0" dirty="0" smtClean="0"/>
          </a:p>
          <a:p>
            <a:endParaRPr lang="en-NZ" baseline="0" dirty="0" smtClean="0"/>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C45215CE-3EE8-4323-8678-FE5C195145DE}" type="slidenum">
              <a:rPr lang="en-NZ" smtClean="0"/>
              <a:t>19</a:t>
            </a:fld>
            <a:endParaRPr lang="en-NZ"/>
          </a:p>
        </p:txBody>
      </p:sp>
    </p:spTree>
    <p:extLst>
      <p:ext uri="{BB962C8B-B14F-4D97-AF65-F5344CB8AC3E}">
        <p14:creationId xmlns:p14="http://schemas.microsoft.com/office/powerpoint/2010/main" val="290789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45215CE-3EE8-4323-8678-FE5C195145DE}" type="slidenum">
              <a:rPr lang="en-NZ" smtClean="0"/>
              <a:t>2</a:t>
            </a:fld>
            <a:endParaRPr lang="en-NZ"/>
          </a:p>
        </p:txBody>
      </p:sp>
    </p:spTree>
    <p:extLst>
      <p:ext uri="{BB962C8B-B14F-4D97-AF65-F5344CB8AC3E}">
        <p14:creationId xmlns:p14="http://schemas.microsoft.com/office/powerpoint/2010/main" val="277712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Will send you some info</a:t>
            </a:r>
            <a:r>
              <a:rPr lang="en-NZ" baseline="0" dirty="0" smtClean="0"/>
              <a:t> Andrew dredged up re: </a:t>
            </a:r>
            <a:r>
              <a:rPr lang="en-NZ" baseline="0" dirty="0" err="1" smtClean="0"/>
              <a:t>kakariki</a:t>
            </a:r>
            <a:r>
              <a:rPr lang="en-NZ" baseline="0" dirty="0" smtClean="0"/>
              <a:t> area for translocation – are the figures here too high?</a:t>
            </a:r>
          </a:p>
          <a:p>
            <a:endParaRPr lang="en-NZ" baseline="0" dirty="0" smtClean="0"/>
          </a:p>
          <a:p>
            <a:r>
              <a:rPr lang="en-NZ" baseline="0" dirty="0" smtClean="0"/>
              <a:t>You  probably need to briefly touch on why that’s </a:t>
            </a:r>
            <a:r>
              <a:rPr lang="en-NZ" baseline="0" dirty="0" err="1" smtClean="0"/>
              <a:t>impt</a:t>
            </a:r>
            <a:r>
              <a:rPr lang="en-NZ" baseline="0" dirty="0" smtClean="0"/>
              <a:t> (</a:t>
            </a:r>
            <a:r>
              <a:rPr lang="en-NZ" baseline="0" dirty="0" err="1" smtClean="0"/>
              <a:t>ie</a:t>
            </a:r>
            <a:r>
              <a:rPr lang="en-NZ" baseline="0" dirty="0" smtClean="0"/>
              <a:t> for genetic variability)</a:t>
            </a:r>
            <a:endParaRPr lang="en-NZ" dirty="0"/>
          </a:p>
        </p:txBody>
      </p:sp>
      <p:sp>
        <p:nvSpPr>
          <p:cNvPr id="4" name="Slide Number Placeholder 3"/>
          <p:cNvSpPr>
            <a:spLocks noGrp="1"/>
          </p:cNvSpPr>
          <p:nvPr>
            <p:ph type="sldNum" sz="quarter" idx="10"/>
          </p:nvPr>
        </p:nvSpPr>
        <p:spPr/>
        <p:txBody>
          <a:bodyPr/>
          <a:lstStyle/>
          <a:p>
            <a:fld id="{C45215CE-3EE8-4323-8678-FE5C195145DE}" type="slidenum">
              <a:rPr lang="en-NZ" smtClean="0"/>
              <a:t>6</a:t>
            </a:fld>
            <a:endParaRPr lang="en-NZ"/>
          </a:p>
        </p:txBody>
      </p:sp>
    </p:spTree>
    <p:extLst>
      <p:ext uri="{BB962C8B-B14F-4D97-AF65-F5344CB8AC3E}">
        <p14:creationId xmlns:p14="http://schemas.microsoft.com/office/powerpoint/2010/main" val="390025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is</a:t>
            </a:r>
            <a:r>
              <a:rPr lang="en-NZ" baseline="0" dirty="0" smtClean="0"/>
              <a:t> important</a:t>
            </a:r>
          </a:p>
          <a:p>
            <a:r>
              <a:rPr lang="en-NZ" baseline="0" dirty="0" smtClean="0"/>
              <a:t>Just trapping pests is not enough if you are only getting half of them – the other half will thank you for getting rid of the competition</a:t>
            </a:r>
          </a:p>
          <a:p>
            <a:endParaRPr lang="en-NZ" baseline="0" dirty="0" smtClean="0"/>
          </a:p>
          <a:p>
            <a:r>
              <a:rPr lang="en-NZ" baseline="0" dirty="0" smtClean="0"/>
              <a:t>Independent monitoring will tell you whether you are actually doing the job you think you are</a:t>
            </a:r>
            <a:endParaRPr lang="en-NZ" dirty="0"/>
          </a:p>
        </p:txBody>
      </p:sp>
      <p:sp>
        <p:nvSpPr>
          <p:cNvPr id="4" name="Slide Number Placeholder 3"/>
          <p:cNvSpPr>
            <a:spLocks noGrp="1"/>
          </p:cNvSpPr>
          <p:nvPr>
            <p:ph type="sldNum" sz="quarter" idx="10"/>
          </p:nvPr>
        </p:nvSpPr>
        <p:spPr/>
        <p:txBody>
          <a:bodyPr/>
          <a:lstStyle/>
          <a:p>
            <a:fld id="{C45215CE-3EE8-4323-8678-FE5C195145DE}" type="slidenum">
              <a:rPr lang="en-NZ" smtClean="0"/>
              <a:t>7</a:t>
            </a:fld>
            <a:endParaRPr lang="en-NZ"/>
          </a:p>
        </p:txBody>
      </p:sp>
    </p:spTree>
    <p:extLst>
      <p:ext uri="{BB962C8B-B14F-4D97-AF65-F5344CB8AC3E}">
        <p14:creationId xmlns:p14="http://schemas.microsoft.com/office/powerpoint/2010/main" val="307782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Be good here to show a map of the Nelson area. Steve is preparing one, will send you the draft</a:t>
            </a:r>
            <a:r>
              <a:rPr lang="en-NZ" baseline="0" dirty="0" smtClean="0"/>
              <a:t> which he is modifying from my comments.</a:t>
            </a:r>
          </a:p>
          <a:p>
            <a:r>
              <a:rPr lang="en-NZ" baseline="0" dirty="0" smtClean="0"/>
              <a:t>“We” as not just NCC, but also BWS + community</a:t>
            </a:r>
            <a:endParaRPr lang="en-NZ" dirty="0"/>
          </a:p>
        </p:txBody>
      </p:sp>
      <p:sp>
        <p:nvSpPr>
          <p:cNvPr id="4" name="Slide Number Placeholder 3"/>
          <p:cNvSpPr>
            <a:spLocks noGrp="1"/>
          </p:cNvSpPr>
          <p:nvPr>
            <p:ph type="sldNum" sz="quarter" idx="10"/>
          </p:nvPr>
        </p:nvSpPr>
        <p:spPr/>
        <p:txBody>
          <a:bodyPr/>
          <a:lstStyle/>
          <a:p>
            <a:fld id="{C45215CE-3EE8-4323-8678-FE5C195145DE}" type="slidenum">
              <a:rPr lang="en-NZ" smtClean="0"/>
              <a:t>8</a:t>
            </a:fld>
            <a:endParaRPr lang="en-NZ"/>
          </a:p>
        </p:txBody>
      </p:sp>
    </p:spTree>
    <p:extLst>
      <p:ext uri="{BB962C8B-B14F-4D97-AF65-F5344CB8AC3E}">
        <p14:creationId xmlns:p14="http://schemas.microsoft.com/office/powerpoint/2010/main" val="293596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45215CE-3EE8-4323-8678-FE5C195145DE}" type="slidenum">
              <a:rPr lang="en-NZ" smtClean="0"/>
              <a:t>10</a:t>
            </a:fld>
            <a:endParaRPr lang="en-NZ"/>
          </a:p>
        </p:txBody>
      </p:sp>
    </p:spTree>
    <p:extLst>
      <p:ext uri="{BB962C8B-B14F-4D97-AF65-F5344CB8AC3E}">
        <p14:creationId xmlns:p14="http://schemas.microsoft.com/office/powerpoint/2010/main" val="172807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p:txBody>
      </p:sp>
      <p:sp>
        <p:nvSpPr>
          <p:cNvPr id="4" name="Slide Number Placeholder 3"/>
          <p:cNvSpPr>
            <a:spLocks noGrp="1"/>
          </p:cNvSpPr>
          <p:nvPr>
            <p:ph type="sldNum" sz="quarter" idx="10"/>
          </p:nvPr>
        </p:nvSpPr>
        <p:spPr/>
        <p:txBody>
          <a:bodyPr/>
          <a:lstStyle/>
          <a:p>
            <a:fld id="{C45215CE-3EE8-4323-8678-FE5C195145DE}" type="slidenum">
              <a:rPr lang="en-NZ" smtClean="0"/>
              <a:t>11</a:t>
            </a:fld>
            <a:endParaRPr lang="en-NZ"/>
          </a:p>
        </p:txBody>
      </p:sp>
    </p:spTree>
    <p:extLst>
      <p:ext uri="{BB962C8B-B14F-4D97-AF65-F5344CB8AC3E}">
        <p14:creationId xmlns:p14="http://schemas.microsoft.com/office/powerpoint/2010/main" val="35173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Tracking</a:t>
            </a:r>
            <a:r>
              <a:rPr lang="en-NZ" baseline="0" dirty="0" smtClean="0"/>
              <a:t> involves setting out lines of tunnels, then recording the number of tunnels that record animal tracks across the baited cardboard tracking cards placed in them.  Do it once every 3 months.</a:t>
            </a:r>
          </a:p>
          <a:p>
            <a:endParaRPr lang="en-NZ" baseline="0" dirty="0" smtClean="0"/>
          </a:p>
          <a:p>
            <a:r>
              <a:rPr lang="en-NZ" baseline="0" dirty="0" smtClean="0"/>
              <a:t>RTC is a TLA for Residual Trap Catch – setting out lines of possum leg-hold traps and recording the number caught.  Other methods, which involve less work, include using lines of baited chew cards and recording how many cards possums have chewed. Every 3 months again.</a:t>
            </a:r>
          </a:p>
          <a:p>
            <a:endParaRPr lang="en-NZ" baseline="0" dirty="0" smtClean="0"/>
          </a:p>
          <a:p>
            <a:r>
              <a:rPr lang="en-NZ" baseline="0" dirty="0" smtClean="0"/>
              <a:t>There are several websites that discuss the techniques, how to run them and how to interpret the results.</a:t>
            </a:r>
            <a:endParaRPr lang="en-NZ" dirty="0"/>
          </a:p>
        </p:txBody>
      </p:sp>
      <p:sp>
        <p:nvSpPr>
          <p:cNvPr id="4" name="Slide Number Placeholder 3"/>
          <p:cNvSpPr>
            <a:spLocks noGrp="1"/>
          </p:cNvSpPr>
          <p:nvPr>
            <p:ph type="sldNum" sz="quarter" idx="10"/>
          </p:nvPr>
        </p:nvSpPr>
        <p:spPr/>
        <p:txBody>
          <a:bodyPr/>
          <a:lstStyle/>
          <a:p>
            <a:fld id="{C45215CE-3EE8-4323-8678-FE5C195145DE}" type="slidenum">
              <a:rPr lang="en-NZ" smtClean="0"/>
              <a:t>15</a:t>
            </a:fld>
            <a:endParaRPr lang="en-NZ"/>
          </a:p>
        </p:txBody>
      </p:sp>
    </p:spTree>
    <p:extLst>
      <p:ext uri="{BB962C8B-B14F-4D97-AF65-F5344CB8AC3E}">
        <p14:creationId xmlns:p14="http://schemas.microsoft.com/office/powerpoint/2010/main" val="146045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Need a map to accompany</a:t>
            </a:r>
            <a:r>
              <a:rPr lang="en-NZ" baseline="0" dirty="0" smtClean="0"/>
              <a:t> this so people have a context of area.  Can re use the map from earlier.</a:t>
            </a:r>
            <a:endParaRPr lang="en-NZ" dirty="0"/>
          </a:p>
        </p:txBody>
      </p:sp>
      <p:sp>
        <p:nvSpPr>
          <p:cNvPr id="4" name="Slide Number Placeholder 3"/>
          <p:cNvSpPr>
            <a:spLocks noGrp="1"/>
          </p:cNvSpPr>
          <p:nvPr>
            <p:ph type="sldNum" sz="quarter" idx="10"/>
          </p:nvPr>
        </p:nvSpPr>
        <p:spPr/>
        <p:txBody>
          <a:bodyPr/>
          <a:lstStyle/>
          <a:p>
            <a:fld id="{C45215CE-3EE8-4323-8678-FE5C195145DE}" type="slidenum">
              <a:rPr lang="en-NZ" smtClean="0"/>
              <a:t>16</a:t>
            </a:fld>
            <a:endParaRPr lang="en-NZ"/>
          </a:p>
        </p:txBody>
      </p:sp>
    </p:spTree>
    <p:extLst>
      <p:ext uri="{BB962C8B-B14F-4D97-AF65-F5344CB8AC3E}">
        <p14:creationId xmlns:p14="http://schemas.microsoft.com/office/powerpoint/2010/main" val="346997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393C21-DA47-46E3-A1C9-4E91FB1A4FA8}" type="datetimeFigureOut">
              <a:rPr lang="en-NZ" smtClean="0"/>
              <a:t>30/11/2017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7D318-CED3-4BF0-9572-564954B82846}" type="slidenum">
              <a:rPr lang="en-NZ" smtClean="0"/>
              <a:t>‹#›</a:t>
            </a:fld>
            <a:endParaRPr lang="en-N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93C21-DA47-46E3-A1C9-4E91FB1A4FA8}" type="datetimeFigureOut">
              <a:rPr lang="en-NZ" smtClean="0"/>
              <a:t>30/11/2017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7D318-CED3-4BF0-9572-564954B82846}"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393C21-DA47-46E3-A1C9-4E91FB1A4FA8}" type="datetimeFigureOut">
              <a:rPr lang="en-NZ" smtClean="0"/>
              <a:t>30/11/2017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7D318-CED3-4BF0-9572-564954B82846}"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393C21-DA47-46E3-A1C9-4E91FB1A4FA8}" type="datetimeFigureOut">
              <a:rPr lang="en-NZ" smtClean="0"/>
              <a:t>30/11/2017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7D318-CED3-4BF0-9572-564954B82846}" type="slidenum">
              <a:rPr lang="en-NZ" smtClean="0"/>
              <a:t>‹#›</a:t>
            </a:fld>
            <a:endParaRPr lang="en-NZ"/>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393C21-DA47-46E3-A1C9-4E91FB1A4FA8}" type="datetimeFigureOut">
              <a:rPr lang="en-NZ" smtClean="0"/>
              <a:t>30/11/2017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7D318-CED3-4BF0-9572-564954B82846}"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393C21-DA47-46E3-A1C9-4E91FB1A4FA8}" type="datetimeFigureOut">
              <a:rPr lang="en-NZ" smtClean="0"/>
              <a:t>30/11/2017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917D318-CED3-4BF0-9572-564954B82846}" type="slidenum">
              <a:rPr lang="en-NZ" smtClean="0"/>
              <a:t>‹#›</a:t>
            </a:fld>
            <a:endParaRPr lang="en-NZ"/>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393C21-DA47-46E3-A1C9-4E91FB1A4FA8}" type="datetimeFigureOut">
              <a:rPr lang="en-NZ" smtClean="0"/>
              <a:t>30/11/2017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917D318-CED3-4BF0-9572-564954B82846}" type="slidenum">
              <a:rPr lang="en-NZ" smtClean="0"/>
              <a:t>‹#›</a:t>
            </a:fld>
            <a:endParaRPr lang="en-NZ"/>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393C21-DA47-46E3-A1C9-4E91FB1A4FA8}" type="datetimeFigureOut">
              <a:rPr lang="en-NZ" smtClean="0"/>
              <a:t>30/11/2017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917D318-CED3-4BF0-9572-564954B82846}"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93C21-DA47-46E3-A1C9-4E91FB1A4FA8}" type="datetimeFigureOut">
              <a:rPr lang="en-NZ" smtClean="0"/>
              <a:t>30/11/2017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917D318-CED3-4BF0-9572-564954B82846}"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93C21-DA47-46E3-A1C9-4E91FB1A4FA8}" type="datetimeFigureOut">
              <a:rPr lang="en-NZ" smtClean="0"/>
              <a:t>30/11/2017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917D318-CED3-4BF0-9572-564954B82846}"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93C21-DA47-46E3-A1C9-4E91FB1A4FA8}" type="datetimeFigureOut">
              <a:rPr lang="en-NZ" smtClean="0"/>
              <a:t>30/11/2017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917D318-CED3-4BF0-9572-564954B82846}" type="slidenum">
              <a:rPr lang="en-NZ" smtClean="0"/>
              <a:t>‹#›</a:t>
            </a:fld>
            <a:endParaRPr lang="en-N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6393C21-DA47-46E3-A1C9-4E91FB1A4FA8}" type="datetimeFigureOut">
              <a:rPr lang="en-NZ" smtClean="0"/>
              <a:t>30/11/2017</a:t>
            </a:fld>
            <a:endParaRPr lang="en-N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N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917D318-CED3-4BF0-9572-564954B82846}"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35696" y="3717032"/>
            <a:ext cx="5637010" cy="1368152"/>
          </a:xfrm>
        </p:spPr>
        <p:txBody>
          <a:bodyPr>
            <a:normAutofit/>
          </a:bodyPr>
          <a:lstStyle/>
          <a:p>
            <a:pPr algn="ctr"/>
            <a:r>
              <a:rPr lang="en-NZ" dirty="0">
                <a:solidFill>
                  <a:schemeClr val="tx1"/>
                </a:solidFill>
              </a:rPr>
              <a:t>Some things to consider before you start killing </a:t>
            </a:r>
            <a:r>
              <a:rPr lang="en-NZ" dirty="0" smtClean="0">
                <a:solidFill>
                  <a:schemeClr val="tx1"/>
                </a:solidFill>
              </a:rPr>
              <a:t>things. </a:t>
            </a:r>
          </a:p>
          <a:p>
            <a:pPr algn="ctr"/>
            <a:r>
              <a:rPr lang="en-NZ" dirty="0" smtClean="0">
                <a:solidFill>
                  <a:schemeClr val="tx1"/>
                </a:solidFill>
              </a:rPr>
              <a:t>A Nelson case study.</a:t>
            </a:r>
            <a:endParaRPr lang="en-NZ" dirty="0">
              <a:solidFill>
                <a:schemeClr val="tx1"/>
              </a:solidFill>
            </a:endParaRPr>
          </a:p>
          <a:p>
            <a:endParaRPr lang="en-NZ" dirty="0"/>
          </a:p>
        </p:txBody>
      </p:sp>
      <p:sp>
        <p:nvSpPr>
          <p:cNvPr id="2" name="Title 1"/>
          <p:cNvSpPr>
            <a:spLocks noGrp="1"/>
          </p:cNvSpPr>
          <p:nvPr>
            <p:ph type="ctrTitle"/>
          </p:nvPr>
        </p:nvSpPr>
        <p:spPr>
          <a:xfrm>
            <a:off x="704624" y="908720"/>
            <a:ext cx="7175351" cy="1793167"/>
          </a:xfrm>
        </p:spPr>
        <p:txBody>
          <a:bodyPr/>
          <a:lstStyle/>
          <a:p>
            <a:pPr algn="ctr"/>
            <a:r>
              <a:rPr lang="en-NZ" dirty="0" smtClean="0">
                <a:solidFill>
                  <a:schemeClr val="tx1"/>
                </a:solidFill>
              </a:rPr>
              <a:t>Wanting to bring the birds back?</a:t>
            </a:r>
            <a:endParaRPr lang="en-NZ" dirty="0">
              <a:solidFill>
                <a:schemeClr val="tx1"/>
              </a:solidFill>
            </a:endParaRPr>
          </a:p>
        </p:txBody>
      </p:sp>
    </p:spTree>
    <p:extLst>
      <p:ext uri="{BB962C8B-B14F-4D97-AF65-F5344CB8AC3E}">
        <p14:creationId xmlns:p14="http://schemas.microsoft.com/office/powerpoint/2010/main" val="358446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836712"/>
            <a:ext cx="7556556" cy="5324535"/>
          </a:xfrm>
          <a:prstGeom prst="rect">
            <a:avLst/>
          </a:prstGeom>
          <a:noFill/>
        </p:spPr>
        <p:txBody>
          <a:bodyPr wrap="none" rtlCol="0">
            <a:spAutoFit/>
          </a:bodyPr>
          <a:lstStyle/>
          <a:p>
            <a:r>
              <a:rPr lang="en-NZ" sz="2000" b="1" dirty="0" smtClean="0"/>
              <a:t>Lets enhance numbers of native birds in Nelson</a:t>
            </a:r>
          </a:p>
          <a:p>
            <a:endParaRPr lang="en-NZ" sz="2000" dirty="0"/>
          </a:p>
          <a:p>
            <a:r>
              <a:rPr lang="en-NZ" sz="2000" dirty="0" smtClean="0"/>
              <a:t>O.K. – lets look at options</a:t>
            </a:r>
          </a:p>
          <a:p>
            <a:endParaRPr lang="en-NZ" sz="2000" dirty="0"/>
          </a:p>
          <a:p>
            <a:r>
              <a:rPr lang="en-NZ" sz="2000" dirty="0" smtClean="0"/>
              <a:t>What species do we have at present?</a:t>
            </a:r>
          </a:p>
          <a:p>
            <a:r>
              <a:rPr lang="en-NZ" sz="2000" dirty="0" smtClean="0"/>
              <a:t>Historically present – reintroduction to BWS?  </a:t>
            </a:r>
          </a:p>
          <a:p>
            <a:r>
              <a:rPr lang="en-NZ" sz="2000" dirty="0" smtClean="0"/>
              <a:t>What condition is the bird population in at present?</a:t>
            </a:r>
          </a:p>
          <a:p>
            <a:endParaRPr lang="en-NZ" sz="2000" dirty="0"/>
          </a:p>
          <a:p>
            <a:r>
              <a:rPr lang="en-NZ" sz="2000" dirty="0" smtClean="0"/>
              <a:t>What does each species require to thrive?</a:t>
            </a:r>
          </a:p>
          <a:p>
            <a:r>
              <a:rPr lang="en-NZ" sz="2000" dirty="0" smtClean="0"/>
              <a:t>- Habitat – nesting &amp; feeding</a:t>
            </a:r>
          </a:p>
          <a:p>
            <a:r>
              <a:rPr lang="en-NZ" sz="2000" dirty="0" smtClean="0"/>
              <a:t>- Food supply – seasonal requirements?</a:t>
            </a:r>
          </a:p>
          <a:p>
            <a:r>
              <a:rPr lang="en-NZ" sz="2000" dirty="0" smtClean="0"/>
              <a:t>- Mammalian predator control</a:t>
            </a:r>
          </a:p>
          <a:p>
            <a:r>
              <a:rPr lang="en-NZ" sz="2000" dirty="0" smtClean="0"/>
              <a:t>- Interactions with other bird species</a:t>
            </a:r>
          </a:p>
          <a:p>
            <a:endParaRPr lang="en-NZ" sz="2000" dirty="0"/>
          </a:p>
          <a:p>
            <a:r>
              <a:rPr lang="en-NZ" sz="2000" dirty="0" smtClean="0"/>
              <a:t>Where do we need to do control/habitat enhancement? </a:t>
            </a:r>
          </a:p>
          <a:p>
            <a:r>
              <a:rPr lang="en-NZ" sz="2000" dirty="0" smtClean="0"/>
              <a:t>Will they live in the city or fly from elsewhere for food/nesting?</a:t>
            </a:r>
          </a:p>
          <a:p>
            <a:endParaRPr lang="en-NZ" sz="2000" dirty="0"/>
          </a:p>
        </p:txBody>
      </p:sp>
    </p:spTree>
    <p:extLst>
      <p:ext uri="{BB962C8B-B14F-4D97-AF65-F5344CB8AC3E}">
        <p14:creationId xmlns:p14="http://schemas.microsoft.com/office/powerpoint/2010/main" val="295259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962436" cy="4955203"/>
          </a:xfrm>
          <a:prstGeom prst="rect">
            <a:avLst/>
          </a:prstGeom>
          <a:noFill/>
        </p:spPr>
        <p:txBody>
          <a:bodyPr wrap="none" rtlCol="0">
            <a:spAutoFit/>
          </a:bodyPr>
          <a:lstStyle/>
          <a:p>
            <a:r>
              <a:rPr lang="en-NZ" sz="2000" b="1" dirty="0" smtClean="0"/>
              <a:t>Options for bird enhancement</a:t>
            </a:r>
          </a:p>
          <a:p>
            <a:endParaRPr lang="en-NZ" dirty="0"/>
          </a:p>
          <a:p>
            <a:r>
              <a:rPr lang="en-NZ" sz="2000" dirty="0" smtClean="0"/>
              <a:t>Broad species requirements = representative species</a:t>
            </a:r>
          </a:p>
          <a:p>
            <a:endParaRPr lang="en-NZ" sz="2000" dirty="0"/>
          </a:p>
          <a:p>
            <a:r>
              <a:rPr lang="en-NZ" sz="2000" dirty="0" smtClean="0"/>
              <a:t>General food requirements (overlap in most species):</a:t>
            </a:r>
          </a:p>
          <a:p>
            <a:endParaRPr lang="en-NZ" sz="2000" dirty="0"/>
          </a:p>
          <a:p>
            <a:r>
              <a:rPr lang="en-NZ" sz="2000" dirty="0" smtClean="0"/>
              <a:t>Insectivores – pied tit, robin, fantail, grey warbler</a:t>
            </a:r>
          </a:p>
          <a:p>
            <a:endParaRPr lang="en-NZ" sz="2000" dirty="0"/>
          </a:p>
          <a:p>
            <a:r>
              <a:rPr lang="en-NZ" sz="2000" dirty="0" err="1" smtClean="0"/>
              <a:t>Frugivores</a:t>
            </a:r>
            <a:r>
              <a:rPr lang="en-NZ" sz="2000" dirty="0" smtClean="0"/>
              <a:t> – kereru, kaka</a:t>
            </a:r>
          </a:p>
          <a:p>
            <a:endParaRPr lang="en-NZ" sz="2000" dirty="0"/>
          </a:p>
          <a:p>
            <a:r>
              <a:rPr lang="en-NZ" sz="2000" dirty="0" smtClean="0"/>
              <a:t>Honey eaters – </a:t>
            </a:r>
            <a:r>
              <a:rPr lang="en-NZ" sz="2000" dirty="0" err="1" smtClean="0"/>
              <a:t>tui</a:t>
            </a:r>
            <a:r>
              <a:rPr lang="en-NZ" sz="2000" dirty="0" smtClean="0"/>
              <a:t>, bellbird</a:t>
            </a:r>
          </a:p>
          <a:p>
            <a:endParaRPr lang="en-NZ" sz="2000" dirty="0"/>
          </a:p>
          <a:p>
            <a:endParaRPr lang="en-NZ" sz="2000" dirty="0"/>
          </a:p>
          <a:p>
            <a:r>
              <a:rPr lang="en-NZ" sz="2000" dirty="0" smtClean="0"/>
              <a:t>Mature forest dwellers, or more generalist in habitat requirements?</a:t>
            </a:r>
          </a:p>
          <a:p>
            <a:endParaRPr lang="en-NZ" sz="2000" dirty="0"/>
          </a:p>
          <a:p>
            <a:endParaRPr lang="en-NZ" dirty="0" smtClean="0"/>
          </a:p>
        </p:txBody>
      </p:sp>
    </p:spTree>
    <p:extLst>
      <p:ext uri="{BB962C8B-B14F-4D97-AF65-F5344CB8AC3E}">
        <p14:creationId xmlns:p14="http://schemas.microsoft.com/office/powerpoint/2010/main" val="335155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500" y="476672"/>
            <a:ext cx="3589444" cy="4339650"/>
          </a:xfrm>
          <a:prstGeom prst="rect">
            <a:avLst/>
          </a:prstGeom>
          <a:noFill/>
        </p:spPr>
        <p:txBody>
          <a:bodyPr wrap="none" rtlCol="0">
            <a:spAutoFit/>
          </a:bodyPr>
          <a:lstStyle/>
          <a:p>
            <a:r>
              <a:rPr lang="en-NZ" sz="2000" b="1" dirty="0" smtClean="0"/>
              <a:t>Representative bird species </a:t>
            </a:r>
          </a:p>
          <a:p>
            <a:r>
              <a:rPr lang="en-NZ" sz="2000" b="1" dirty="0" smtClean="0"/>
              <a:t>for Nelson City</a:t>
            </a:r>
          </a:p>
          <a:p>
            <a:endParaRPr lang="en-NZ" sz="2000" dirty="0"/>
          </a:p>
          <a:p>
            <a:r>
              <a:rPr lang="en-NZ" sz="2000" dirty="0" err="1" smtClean="0"/>
              <a:t>Tieke</a:t>
            </a:r>
            <a:r>
              <a:rPr lang="en-NZ" sz="2000" dirty="0" smtClean="0"/>
              <a:t>/ </a:t>
            </a:r>
            <a:r>
              <a:rPr lang="en-NZ" sz="2000" dirty="0" err="1" smtClean="0"/>
              <a:t>Sth</a:t>
            </a:r>
            <a:r>
              <a:rPr lang="en-NZ" sz="2000" dirty="0" smtClean="0"/>
              <a:t> </a:t>
            </a:r>
            <a:r>
              <a:rPr lang="en-NZ" sz="2000" dirty="0" err="1" smtClean="0"/>
              <a:t>Isld</a:t>
            </a:r>
            <a:r>
              <a:rPr lang="en-NZ" sz="2000" dirty="0" smtClean="0"/>
              <a:t> Saddleback</a:t>
            </a:r>
          </a:p>
          <a:p>
            <a:endParaRPr lang="en-NZ" sz="2000" dirty="0"/>
          </a:p>
          <a:p>
            <a:r>
              <a:rPr lang="en-NZ" sz="2000" dirty="0" smtClean="0"/>
              <a:t>Bellbird / Korimako</a:t>
            </a:r>
          </a:p>
          <a:p>
            <a:endParaRPr lang="en-NZ" sz="2000" dirty="0"/>
          </a:p>
          <a:p>
            <a:r>
              <a:rPr lang="en-NZ" sz="2000" dirty="0" smtClean="0"/>
              <a:t>Kereru</a:t>
            </a:r>
          </a:p>
          <a:p>
            <a:endParaRPr lang="en-NZ" sz="2000" dirty="0"/>
          </a:p>
          <a:p>
            <a:r>
              <a:rPr lang="en-NZ" sz="2000" dirty="0" err="1" smtClean="0"/>
              <a:t>Kakariki</a:t>
            </a:r>
            <a:endParaRPr lang="en-NZ" sz="2000" dirty="0" smtClean="0"/>
          </a:p>
          <a:p>
            <a:endParaRPr lang="en-NZ" sz="2000" dirty="0"/>
          </a:p>
          <a:p>
            <a:r>
              <a:rPr lang="en-NZ" sz="2000" dirty="0" smtClean="0"/>
              <a:t>Kaka</a:t>
            </a:r>
          </a:p>
          <a:p>
            <a:endParaRPr lang="en-NZ" dirty="0"/>
          </a:p>
          <a:p>
            <a:endParaRPr lang="en-NZ" dirty="0"/>
          </a:p>
        </p:txBody>
      </p:sp>
      <p:pic>
        <p:nvPicPr>
          <p:cNvPr id="7170" name="Picture 2" descr="C:\Users\Grant\Documents\Contracts\Nelson Halo\Birds\kak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653135"/>
            <a:ext cx="2985809" cy="199054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Grant\Documents\Contracts\Nelson Halo\Birds\kerer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714" y="3301441"/>
            <a:ext cx="3558246" cy="236868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Grant\Pictures\Rata Camp\Saddleb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54334"/>
            <a:ext cx="3358911" cy="251918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Grant\Documents\Contracts\Nelson Halo\Birds\bellbir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664" y="1536659"/>
            <a:ext cx="2664296" cy="17657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Grant\Documents\Contracts\Nelson Halo\Birds\RC parake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817785"/>
            <a:ext cx="2733675"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35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332656"/>
            <a:ext cx="7200800" cy="6832640"/>
          </a:xfrm>
          <a:prstGeom prst="rect">
            <a:avLst/>
          </a:prstGeom>
        </p:spPr>
        <p:txBody>
          <a:bodyPr wrap="square">
            <a:spAutoFit/>
          </a:bodyPr>
          <a:lstStyle/>
          <a:p>
            <a:r>
              <a:rPr lang="en-NZ" sz="2000" b="1" dirty="0" smtClean="0"/>
              <a:t>Initial summary</a:t>
            </a:r>
          </a:p>
          <a:p>
            <a:endParaRPr lang="en-NZ" sz="2000" dirty="0" smtClean="0"/>
          </a:p>
          <a:p>
            <a:r>
              <a:rPr lang="en-NZ" sz="2000" dirty="0" err="1" smtClean="0"/>
              <a:t>Tieke</a:t>
            </a:r>
            <a:r>
              <a:rPr lang="en-NZ" sz="2000" dirty="0" smtClean="0"/>
              <a:t>/ </a:t>
            </a:r>
            <a:r>
              <a:rPr lang="en-NZ" sz="2000" dirty="0" err="1" smtClean="0"/>
              <a:t>Sth</a:t>
            </a:r>
            <a:r>
              <a:rPr lang="en-NZ" sz="2000" dirty="0" smtClean="0"/>
              <a:t> </a:t>
            </a:r>
            <a:r>
              <a:rPr lang="en-NZ" sz="2000" dirty="0" err="1" smtClean="0"/>
              <a:t>Isld</a:t>
            </a:r>
            <a:r>
              <a:rPr lang="en-NZ" sz="2000" dirty="0" smtClean="0"/>
              <a:t> Saddleback:</a:t>
            </a:r>
          </a:p>
          <a:p>
            <a:r>
              <a:rPr lang="en-NZ" sz="2000" dirty="0" smtClean="0"/>
              <a:t>Small area required, insectivorous, </a:t>
            </a:r>
            <a:r>
              <a:rPr lang="en-NZ" sz="2000" dirty="0" err="1" smtClean="0"/>
              <a:t>shrubland</a:t>
            </a:r>
            <a:r>
              <a:rPr lang="en-NZ" sz="2000" dirty="0" smtClean="0"/>
              <a:t>/forest, hole-nester, highly vulnerable to all mammalian predators</a:t>
            </a:r>
          </a:p>
          <a:p>
            <a:endParaRPr lang="en-NZ" sz="2000" dirty="0" smtClean="0"/>
          </a:p>
          <a:p>
            <a:r>
              <a:rPr lang="en-NZ" sz="2000" dirty="0" smtClean="0"/>
              <a:t>Bellbird </a:t>
            </a:r>
            <a:r>
              <a:rPr lang="en-NZ" sz="2000" dirty="0"/>
              <a:t>/ </a:t>
            </a:r>
            <a:r>
              <a:rPr lang="en-NZ" sz="2000" dirty="0" smtClean="0"/>
              <a:t>Korimako</a:t>
            </a:r>
          </a:p>
          <a:p>
            <a:r>
              <a:rPr lang="en-NZ" sz="2000" dirty="0" smtClean="0"/>
              <a:t>Small area required (?), honey-eater, </a:t>
            </a:r>
            <a:r>
              <a:rPr lang="en-NZ" sz="2000" dirty="0" err="1" smtClean="0"/>
              <a:t>shrubland</a:t>
            </a:r>
            <a:r>
              <a:rPr lang="en-NZ" sz="2000" dirty="0" smtClean="0"/>
              <a:t>/forest, tree-fork nester, vulnerable to some mammalian predators</a:t>
            </a:r>
            <a:endParaRPr lang="en-NZ" sz="2000" dirty="0"/>
          </a:p>
          <a:p>
            <a:endParaRPr lang="en-NZ" sz="2000" dirty="0"/>
          </a:p>
          <a:p>
            <a:r>
              <a:rPr lang="en-NZ" sz="2000" dirty="0" smtClean="0"/>
              <a:t>Kereru</a:t>
            </a:r>
          </a:p>
          <a:p>
            <a:r>
              <a:rPr lang="en-NZ" sz="2000" dirty="0" smtClean="0"/>
              <a:t>Large area required, fruit/leaf eater, forest/rural habitat, branch nester, vulnerable to several mammalian predators</a:t>
            </a:r>
            <a:endParaRPr lang="en-NZ" sz="2000" dirty="0"/>
          </a:p>
          <a:p>
            <a:endParaRPr lang="en-NZ" sz="2000" dirty="0"/>
          </a:p>
          <a:p>
            <a:r>
              <a:rPr lang="en-NZ" sz="2000" dirty="0" err="1" smtClean="0"/>
              <a:t>Kakariki</a:t>
            </a:r>
            <a:endParaRPr lang="en-NZ" sz="2000" dirty="0" smtClean="0"/>
          </a:p>
          <a:p>
            <a:r>
              <a:rPr lang="en-NZ" sz="2000" dirty="0" smtClean="0"/>
              <a:t>Large area required, insect/fruit eater, mature forest, hole nester, vulnerable to several mammalian predators</a:t>
            </a:r>
            <a:endParaRPr lang="en-NZ" sz="2000" dirty="0"/>
          </a:p>
          <a:p>
            <a:endParaRPr lang="en-NZ" sz="2000" dirty="0"/>
          </a:p>
          <a:p>
            <a:r>
              <a:rPr lang="en-NZ" sz="2000" dirty="0" smtClean="0"/>
              <a:t>Kaka</a:t>
            </a:r>
          </a:p>
          <a:p>
            <a:r>
              <a:rPr lang="en-NZ" sz="2000" dirty="0"/>
              <a:t>Large area required, </a:t>
            </a:r>
            <a:r>
              <a:rPr lang="en-NZ" sz="2000" dirty="0" smtClean="0"/>
              <a:t>insect/fruit </a:t>
            </a:r>
            <a:r>
              <a:rPr lang="en-NZ" sz="2000" dirty="0"/>
              <a:t>eater, mature forest, hole nester, vulnerable to </a:t>
            </a:r>
            <a:r>
              <a:rPr lang="en-NZ" sz="2000" dirty="0" smtClean="0"/>
              <a:t>some </a:t>
            </a:r>
            <a:r>
              <a:rPr lang="en-NZ" sz="2000" dirty="0"/>
              <a:t>mammalian predators</a:t>
            </a:r>
          </a:p>
          <a:p>
            <a:endParaRPr lang="en-NZ" dirty="0"/>
          </a:p>
        </p:txBody>
      </p:sp>
    </p:spTree>
    <p:extLst>
      <p:ext uri="{BB962C8B-B14F-4D97-AF65-F5344CB8AC3E}">
        <p14:creationId xmlns:p14="http://schemas.microsoft.com/office/powerpoint/2010/main" val="190938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04664"/>
            <a:ext cx="8062592" cy="6771084"/>
          </a:xfrm>
          <a:prstGeom prst="rect">
            <a:avLst/>
          </a:prstGeom>
          <a:noFill/>
        </p:spPr>
        <p:txBody>
          <a:bodyPr wrap="none" rtlCol="0">
            <a:spAutoFit/>
          </a:bodyPr>
          <a:lstStyle/>
          <a:p>
            <a:r>
              <a:rPr lang="en-NZ" sz="2000" b="1" dirty="0" smtClean="0"/>
              <a:t>Conclusion</a:t>
            </a:r>
          </a:p>
          <a:p>
            <a:endParaRPr lang="en-NZ" dirty="0"/>
          </a:p>
          <a:p>
            <a:r>
              <a:rPr lang="en-NZ" sz="2000" dirty="0" err="1" smtClean="0"/>
              <a:t>Tieke</a:t>
            </a:r>
            <a:r>
              <a:rPr lang="en-NZ" sz="2000" dirty="0" smtClean="0"/>
              <a:t>: do not pursue.  </a:t>
            </a:r>
          </a:p>
          <a:p>
            <a:r>
              <a:rPr lang="en-NZ" sz="2000" dirty="0" smtClean="0"/>
              <a:t>Probably only survive in predator-free environment (Brook </a:t>
            </a:r>
            <a:r>
              <a:rPr lang="en-NZ" sz="2000" dirty="0" err="1" smtClean="0"/>
              <a:t>Santuary</a:t>
            </a:r>
            <a:r>
              <a:rPr lang="en-NZ" sz="2000" dirty="0" smtClean="0"/>
              <a:t>)</a:t>
            </a:r>
          </a:p>
          <a:p>
            <a:endParaRPr lang="en-NZ" sz="2000" dirty="0"/>
          </a:p>
          <a:p>
            <a:r>
              <a:rPr lang="en-NZ" sz="2000" dirty="0" smtClean="0"/>
              <a:t>Bellbird: </a:t>
            </a:r>
          </a:p>
          <a:p>
            <a:r>
              <a:rPr lang="en-NZ" sz="2000" dirty="0" smtClean="0"/>
              <a:t>Likely to thrive with suitable predator control,</a:t>
            </a:r>
          </a:p>
          <a:p>
            <a:r>
              <a:rPr lang="en-NZ" sz="2000" dirty="0" smtClean="0"/>
              <a:t>improved habitat &amp; food supply</a:t>
            </a:r>
          </a:p>
          <a:p>
            <a:endParaRPr lang="en-NZ" sz="2000" dirty="0"/>
          </a:p>
          <a:p>
            <a:r>
              <a:rPr lang="en-NZ" sz="2000" dirty="0" err="1" smtClean="0"/>
              <a:t>Kakariki</a:t>
            </a:r>
            <a:r>
              <a:rPr lang="en-NZ" sz="2000" dirty="0" smtClean="0"/>
              <a:t>:</a:t>
            </a:r>
          </a:p>
          <a:p>
            <a:r>
              <a:rPr lang="en-NZ" sz="2000" dirty="0" smtClean="0"/>
              <a:t>Likely to thrive with suitable predator control &amp; large area of forest</a:t>
            </a:r>
          </a:p>
          <a:p>
            <a:r>
              <a:rPr lang="en-NZ" sz="2000" dirty="0" smtClean="0"/>
              <a:t>Unlikely to nest in city</a:t>
            </a:r>
          </a:p>
          <a:p>
            <a:endParaRPr lang="en-NZ" sz="2000" dirty="0"/>
          </a:p>
          <a:p>
            <a:r>
              <a:rPr lang="en-NZ" sz="2000" dirty="0" smtClean="0"/>
              <a:t>Kereru</a:t>
            </a:r>
          </a:p>
          <a:p>
            <a:r>
              <a:rPr lang="en-NZ" sz="2000" dirty="0" smtClean="0"/>
              <a:t>Likely to </a:t>
            </a:r>
            <a:r>
              <a:rPr lang="en-NZ" sz="2000" dirty="0"/>
              <a:t>thrive with suitable predator control &amp; large area of </a:t>
            </a:r>
            <a:r>
              <a:rPr lang="en-NZ" sz="2000" dirty="0" smtClean="0"/>
              <a:t>forest</a:t>
            </a:r>
          </a:p>
          <a:p>
            <a:r>
              <a:rPr lang="en-NZ" sz="2000" dirty="0" smtClean="0"/>
              <a:t>Tree planting to bring into city?</a:t>
            </a:r>
          </a:p>
          <a:p>
            <a:endParaRPr lang="en-NZ" sz="2000" dirty="0"/>
          </a:p>
          <a:p>
            <a:r>
              <a:rPr lang="en-NZ" sz="2000" dirty="0" smtClean="0"/>
              <a:t>Kaka</a:t>
            </a:r>
          </a:p>
          <a:p>
            <a:r>
              <a:rPr lang="en-NZ" sz="2000" dirty="0"/>
              <a:t>Likely to thrive with suitable predator control &amp; large area of forest</a:t>
            </a:r>
          </a:p>
          <a:p>
            <a:r>
              <a:rPr lang="en-NZ" sz="2000" dirty="0"/>
              <a:t>Tree planting to bring into city</a:t>
            </a:r>
            <a:r>
              <a:rPr lang="en-NZ" sz="2000" dirty="0" smtClean="0"/>
              <a:t>?  Unlikely to nest in city.</a:t>
            </a:r>
            <a:endParaRPr lang="en-NZ" sz="2000" dirty="0"/>
          </a:p>
          <a:p>
            <a:endParaRPr lang="en-NZ" dirty="0"/>
          </a:p>
          <a:p>
            <a:endParaRPr lang="en-NZ" dirty="0"/>
          </a:p>
        </p:txBody>
      </p:sp>
    </p:spTree>
    <p:extLst>
      <p:ext uri="{BB962C8B-B14F-4D97-AF65-F5344CB8AC3E}">
        <p14:creationId xmlns:p14="http://schemas.microsoft.com/office/powerpoint/2010/main" val="150074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716" y="332656"/>
            <a:ext cx="5990743" cy="3754874"/>
          </a:xfrm>
          <a:prstGeom prst="rect">
            <a:avLst/>
          </a:prstGeom>
          <a:noFill/>
        </p:spPr>
        <p:txBody>
          <a:bodyPr wrap="none" rtlCol="0">
            <a:spAutoFit/>
          </a:bodyPr>
          <a:lstStyle/>
          <a:p>
            <a:r>
              <a:rPr lang="en-NZ" sz="2000" b="1" dirty="0" smtClean="0"/>
              <a:t>What level of pest control required?</a:t>
            </a:r>
          </a:p>
          <a:p>
            <a:endParaRPr lang="en-NZ" dirty="0"/>
          </a:p>
          <a:p>
            <a:r>
              <a:rPr lang="en-NZ" sz="2000" dirty="0" smtClean="0"/>
              <a:t>Which predator and to what level?</a:t>
            </a:r>
          </a:p>
          <a:p>
            <a:endParaRPr lang="en-NZ" sz="2000" dirty="0"/>
          </a:p>
          <a:p>
            <a:r>
              <a:rPr lang="en-NZ" sz="2000" dirty="0" smtClean="0"/>
              <a:t>To reduce mammalian predator numbers </a:t>
            </a:r>
          </a:p>
          <a:p>
            <a:r>
              <a:rPr lang="en-NZ" sz="2000" dirty="0"/>
              <a:t> </a:t>
            </a:r>
            <a:r>
              <a:rPr lang="en-NZ" sz="2000" dirty="0" smtClean="0"/>
              <a:t>- to allow selected native bird species to increase</a:t>
            </a:r>
          </a:p>
          <a:p>
            <a:endParaRPr lang="en-NZ" sz="2000" dirty="0"/>
          </a:p>
          <a:p>
            <a:r>
              <a:rPr lang="en-NZ" sz="2000" dirty="0" smtClean="0"/>
              <a:t>Rats: &lt;5% tracking, particularly during spring</a:t>
            </a:r>
          </a:p>
          <a:p>
            <a:endParaRPr lang="en-NZ" sz="2000" dirty="0"/>
          </a:p>
          <a:p>
            <a:r>
              <a:rPr lang="en-NZ" sz="2000" dirty="0" smtClean="0"/>
              <a:t>Possums: &lt;10% RTC</a:t>
            </a:r>
          </a:p>
          <a:p>
            <a:endParaRPr lang="en-NZ" sz="2000" dirty="0"/>
          </a:p>
          <a:p>
            <a:r>
              <a:rPr lang="en-NZ" sz="2000" dirty="0" smtClean="0"/>
              <a:t>Stoats: &lt;5% tracking</a:t>
            </a:r>
            <a:endParaRPr lang="en-NZ" sz="2000" dirty="0"/>
          </a:p>
        </p:txBody>
      </p:sp>
      <p:pic>
        <p:nvPicPr>
          <p:cNvPr id="8194" name="Picture 2" descr="C:\Users\Grant\Documents\Contracts\Nelson Halo\Birds\st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259850"/>
            <a:ext cx="3314611" cy="220749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Grant\Documents\Contracts\Nelson Halo\Birds\poss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780928"/>
            <a:ext cx="2885430" cy="21577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Grant\Documents\Contracts\Nelson Halo\Birds\r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390890"/>
            <a:ext cx="2232248" cy="208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7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8208912" cy="5632311"/>
          </a:xfrm>
          <a:prstGeom prst="rect">
            <a:avLst/>
          </a:prstGeom>
          <a:noFill/>
        </p:spPr>
        <p:txBody>
          <a:bodyPr wrap="square" rtlCol="0">
            <a:spAutoFit/>
          </a:bodyPr>
          <a:lstStyle/>
          <a:p>
            <a:r>
              <a:rPr lang="en-NZ" sz="2000" b="1" dirty="0" smtClean="0"/>
              <a:t>Bringing it all together:</a:t>
            </a:r>
          </a:p>
          <a:p>
            <a:endParaRPr lang="en-NZ" sz="2000" dirty="0"/>
          </a:p>
          <a:p>
            <a:r>
              <a:rPr lang="en-NZ" sz="2000" dirty="0" smtClean="0"/>
              <a:t>For selected bird species to increase in numbers in Nelson</a:t>
            </a:r>
          </a:p>
          <a:p>
            <a:endParaRPr lang="en-NZ" sz="2000" dirty="0"/>
          </a:p>
          <a:p>
            <a:r>
              <a:rPr lang="en-NZ" sz="2000" dirty="0" smtClean="0"/>
              <a:t>Bellbird:  </a:t>
            </a:r>
            <a:r>
              <a:rPr lang="en-NZ" sz="2000" dirty="0"/>
              <a:t>M</a:t>
            </a:r>
            <a:r>
              <a:rPr lang="en-NZ" sz="2000" dirty="0" smtClean="0"/>
              <a:t>aintain ship rat &amp; stoat numbers &lt;5% tracking</a:t>
            </a:r>
          </a:p>
          <a:p>
            <a:r>
              <a:rPr lang="en-NZ" sz="2000" dirty="0"/>
              <a:t>	</a:t>
            </a:r>
            <a:r>
              <a:rPr lang="en-NZ" sz="2000" dirty="0" smtClean="0"/>
              <a:t> over 500ha+ forest/</a:t>
            </a:r>
            <a:r>
              <a:rPr lang="en-NZ" sz="2000" dirty="0" err="1" smtClean="0"/>
              <a:t>shrubland</a:t>
            </a:r>
            <a:r>
              <a:rPr lang="en-NZ" sz="2000" dirty="0" smtClean="0"/>
              <a:t> </a:t>
            </a:r>
          </a:p>
          <a:p>
            <a:r>
              <a:rPr lang="en-NZ" sz="2000" dirty="0"/>
              <a:t>	</a:t>
            </a:r>
            <a:r>
              <a:rPr lang="en-NZ" sz="2000" dirty="0" smtClean="0"/>
              <a:t>			(about the size of BW Sanctuary)</a:t>
            </a:r>
          </a:p>
          <a:p>
            <a:endParaRPr lang="en-NZ" sz="2000" dirty="0"/>
          </a:p>
          <a:p>
            <a:r>
              <a:rPr lang="en-NZ" sz="2000" dirty="0" smtClean="0"/>
              <a:t>Kereru: Keep ship rats &lt;5% tracking/possums &lt;10% RTC </a:t>
            </a:r>
          </a:p>
          <a:p>
            <a:r>
              <a:rPr lang="en-NZ" sz="2000" dirty="0" smtClean="0"/>
              <a:t>	over 1000ha+ forest/rural area </a:t>
            </a:r>
          </a:p>
          <a:p>
            <a:r>
              <a:rPr lang="en-NZ" sz="2000" dirty="0"/>
              <a:t>	</a:t>
            </a:r>
            <a:r>
              <a:rPr lang="en-NZ" sz="2000" dirty="0" smtClean="0"/>
              <a:t>			(BWS + Upper Roding catchment)</a:t>
            </a:r>
          </a:p>
          <a:p>
            <a:endParaRPr lang="en-NZ" sz="2000" dirty="0"/>
          </a:p>
          <a:p>
            <a:r>
              <a:rPr lang="en-NZ" sz="2000" dirty="0" err="1" smtClean="0"/>
              <a:t>Kakariki</a:t>
            </a:r>
            <a:r>
              <a:rPr lang="en-NZ" sz="2000" dirty="0" smtClean="0"/>
              <a:t>:</a:t>
            </a:r>
            <a:r>
              <a:rPr lang="en-NZ" sz="2000" dirty="0"/>
              <a:t> Maintain ship rat &amp; stoat numbers &lt;5% tracking</a:t>
            </a:r>
          </a:p>
          <a:p>
            <a:r>
              <a:rPr lang="en-NZ" sz="2000" dirty="0"/>
              <a:t>	 over </a:t>
            </a:r>
            <a:r>
              <a:rPr lang="en-NZ" sz="2000" dirty="0" smtClean="0"/>
              <a:t>5000ha</a:t>
            </a:r>
            <a:r>
              <a:rPr lang="en-NZ" sz="2000" dirty="0"/>
              <a:t>+ </a:t>
            </a:r>
            <a:r>
              <a:rPr lang="en-NZ" sz="2000" dirty="0" smtClean="0"/>
              <a:t>forest/</a:t>
            </a:r>
            <a:r>
              <a:rPr lang="en-NZ" sz="2000" dirty="0" err="1" smtClean="0"/>
              <a:t>shrubland</a:t>
            </a:r>
            <a:r>
              <a:rPr lang="en-NZ" sz="2000" dirty="0" smtClean="0"/>
              <a:t> </a:t>
            </a:r>
          </a:p>
          <a:p>
            <a:r>
              <a:rPr lang="en-NZ" sz="2000" dirty="0"/>
              <a:t>	</a:t>
            </a:r>
            <a:r>
              <a:rPr lang="en-NZ" sz="2000" dirty="0" smtClean="0"/>
              <a:t>			(BWS &amp; upper Roding &amp; </a:t>
            </a:r>
            <a:r>
              <a:rPr lang="en-NZ" sz="2000" dirty="0" err="1" smtClean="0"/>
              <a:t>Maitai</a:t>
            </a:r>
            <a:r>
              <a:rPr lang="en-NZ" sz="2000" dirty="0" smtClean="0"/>
              <a:t>)</a:t>
            </a:r>
          </a:p>
          <a:p>
            <a:endParaRPr lang="en-NZ" sz="2000" dirty="0"/>
          </a:p>
          <a:p>
            <a:r>
              <a:rPr lang="en-NZ" sz="2000" dirty="0" smtClean="0"/>
              <a:t>Kaka</a:t>
            </a:r>
            <a:r>
              <a:rPr lang="en-NZ" sz="2000" dirty="0"/>
              <a:t>: </a:t>
            </a:r>
            <a:r>
              <a:rPr lang="en-NZ" sz="2000" dirty="0" smtClean="0"/>
              <a:t>Keep stoats </a:t>
            </a:r>
            <a:r>
              <a:rPr lang="en-NZ" sz="2000" dirty="0"/>
              <a:t>&lt;5% </a:t>
            </a:r>
            <a:r>
              <a:rPr lang="en-NZ" sz="2000" dirty="0" smtClean="0"/>
              <a:t>tracking / </a:t>
            </a:r>
            <a:r>
              <a:rPr lang="en-NZ" sz="2000" dirty="0"/>
              <a:t>possums &lt;10% RTC </a:t>
            </a:r>
            <a:endParaRPr lang="en-NZ" sz="2000" dirty="0" smtClean="0"/>
          </a:p>
          <a:p>
            <a:r>
              <a:rPr lang="en-NZ" sz="2000" dirty="0"/>
              <a:t>	</a:t>
            </a:r>
            <a:r>
              <a:rPr lang="en-NZ" sz="2000" dirty="0" smtClean="0"/>
              <a:t>over 10,000 ha mature forest (~ 10% of Richmond Ranges)</a:t>
            </a:r>
            <a:endParaRPr lang="en-NZ" sz="2000" dirty="0"/>
          </a:p>
        </p:txBody>
      </p:sp>
    </p:spTree>
    <p:extLst>
      <p:ext uri="{BB962C8B-B14F-4D97-AF65-F5344CB8AC3E}">
        <p14:creationId xmlns:p14="http://schemas.microsoft.com/office/powerpoint/2010/main" val="398218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41" y="260648"/>
            <a:ext cx="5400600" cy="616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46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69" y="404664"/>
            <a:ext cx="8032135" cy="5940088"/>
          </a:xfrm>
          <a:prstGeom prst="rect">
            <a:avLst/>
          </a:prstGeom>
          <a:noFill/>
        </p:spPr>
        <p:txBody>
          <a:bodyPr wrap="none" rtlCol="0">
            <a:spAutoFit/>
          </a:bodyPr>
          <a:lstStyle/>
          <a:p>
            <a:r>
              <a:rPr lang="en-NZ" sz="2000" b="1" dirty="0" smtClean="0"/>
              <a:t>Now lets see what is feasible:</a:t>
            </a:r>
          </a:p>
          <a:p>
            <a:endParaRPr lang="en-NZ" sz="2000" dirty="0" smtClean="0"/>
          </a:p>
          <a:p>
            <a:r>
              <a:rPr lang="en-NZ" sz="2000" dirty="0" smtClean="0"/>
              <a:t>Consider:</a:t>
            </a:r>
          </a:p>
          <a:p>
            <a:endParaRPr lang="en-NZ" sz="2000" dirty="0"/>
          </a:p>
          <a:p>
            <a:r>
              <a:rPr lang="en-NZ" sz="2000" dirty="0" smtClean="0"/>
              <a:t> - Locations?   Only current sites trapped by locals?</a:t>
            </a:r>
          </a:p>
          <a:p>
            <a:r>
              <a:rPr lang="en-NZ" sz="2000" dirty="0"/>
              <a:t>	</a:t>
            </a:r>
            <a:r>
              <a:rPr lang="en-NZ" sz="2000" dirty="0" smtClean="0"/>
              <a:t>	additional sites – Roding catchment?</a:t>
            </a:r>
          </a:p>
          <a:p>
            <a:r>
              <a:rPr lang="en-NZ" sz="2000" dirty="0"/>
              <a:t>	</a:t>
            </a:r>
            <a:r>
              <a:rPr lang="en-NZ" sz="2000" dirty="0" smtClean="0"/>
              <a:t>				Other sites?</a:t>
            </a:r>
          </a:p>
          <a:p>
            <a:endParaRPr lang="en-NZ" sz="2000" dirty="0"/>
          </a:p>
          <a:p>
            <a:r>
              <a:rPr lang="en-NZ" sz="2000" dirty="0" smtClean="0"/>
              <a:t> - Resources?  More traps – numbers and type?</a:t>
            </a:r>
          </a:p>
          <a:p>
            <a:r>
              <a:rPr lang="en-NZ" sz="2000" dirty="0"/>
              <a:t>	</a:t>
            </a:r>
            <a:r>
              <a:rPr lang="en-NZ" sz="2000" dirty="0" smtClean="0"/>
              <a:t>	Tracks for servicing?</a:t>
            </a:r>
          </a:p>
          <a:p>
            <a:endParaRPr lang="en-NZ" sz="2000" dirty="0"/>
          </a:p>
          <a:p>
            <a:r>
              <a:rPr lang="en-NZ" sz="2000" dirty="0" smtClean="0"/>
              <a:t> - Monitoring?  Pest abundance, bird numbers in response?</a:t>
            </a:r>
          </a:p>
          <a:p>
            <a:r>
              <a:rPr lang="en-NZ" sz="2000" dirty="0"/>
              <a:t>	</a:t>
            </a:r>
            <a:r>
              <a:rPr lang="en-NZ" sz="2000" dirty="0" smtClean="0"/>
              <a:t>	Is the work producing results??</a:t>
            </a:r>
          </a:p>
          <a:p>
            <a:endParaRPr lang="en-NZ" sz="2000" dirty="0"/>
          </a:p>
          <a:p>
            <a:r>
              <a:rPr lang="en-NZ" sz="2000" dirty="0" smtClean="0"/>
              <a:t> - Staffing?  Paid personnel &amp; volunteers?</a:t>
            </a:r>
          </a:p>
          <a:p>
            <a:endParaRPr lang="en-NZ" sz="2000" dirty="0"/>
          </a:p>
          <a:p>
            <a:r>
              <a:rPr lang="en-NZ" sz="2000" dirty="0" smtClean="0"/>
              <a:t> - Cost???</a:t>
            </a:r>
          </a:p>
          <a:p>
            <a:endParaRPr lang="en-NZ" sz="2000" dirty="0"/>
          </a:p>
          <a:p>
            <a:r>
              <a:rPr lang="en-NZ" sz="2000" dirty="0" smtClean="0"/>
              <a:t> - Issues?  Poison use, non-target by-catch, domestic pet predation…</a:t>
            </a:r>
          </a:p>
        </p:txBody>
      </p:sp>
    </p:spTree>
    <p:extLst>
      <p:ext uri="{BB962C8B-B14F-4D97-AF65-F5344CB8AC3E}">
        <p14:creationId xmlns:p14="http://schemas.microsoft.com/office/powerpoint/2010/main" val="407544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387" y="404664"/>
            <a:ext cx="7200800" cy="5940088"/>
          </a:xfrm>
          <a:prstGeom prst="rect">
            <a:avLst/>
          </a:prstGeom>
          <a:noFill/>
        </p:spPr>
        <p:txBody>
          <a:bodyPr wrap="square" rtlCol="0">
            <a:spAutoFit/>
          </a:bodyPr>
          <a:lstStyle/>
          <a:p>
            <a:r>
              <a:rPr lang="en-NZ" sz="2000" b="1" dirty="0" smtClean="0"/>
              <a:t>Summary</a:t>
            </a:r>
          </a:p>
          <a:p>
            <a:endParaRPr lang="en-NZ" sz="2000" dirty="0"/>
          </a:p>
          <a:p>
            <a:r>
              <a:rPr lang="en-NZ" sz="2000" dirty="0" smtClean="0"/>
              <a:t>Start with where you want to go!</a:t>
            </a:r>
          </a:p>
          <a:p>
            <a:endParaRPr lang="en-NZ" sz="2000" dirty="0"/>
          </a:p>
          <a:p>
            <a:r>
              <a:rPr lang="en-NZ" sz="2000" dirty="0" smtClean="0"/>
              <a:t> - Figure out which species you would </a:t>
            </a:r>
          </a:p>
          <a:p>
            <a:r>
              <a:rPr lang="en-NZ" sz="2000" dirty="0" smtClean="0"/>
              <a:t>		like to see in your site</a:t>
            </a:r>
          </a:p>
          <a:p>
            <a:endParaRPr lang="en-NZ" sz="2000" dirty="0"/>
          </a:p>
          <a:p>
            <a:r>
              <a:rPr lang="en-NZ" sz="2000" dirty="0" smtClean="0"/>
              <a:t> - What is needed for them to thrive?</a:t>
            </a:r>
          </a:p>
          <a:p>
            <a:endParaRPr lang="en-NZ" sz="2000" dirty="0"/>
          </a:p>
          <a:p>
            <a:r>
              <a:rPr lang="en-NZ" sz="2000" dirty="0"/>
              <a:t> </a:t>
            </a:r>
            <a:r>
              <a:rPr lang="en-NZ" sz="2000" dirty="0" smtClean="0"/>
              <a:t>- Do we have the resources to get there?</a:t>
            </a:r>
          </a:p>
          <a:p>
            <a:endParaRPr lang="en-NZ" sz="2000" dirty="0"/>
          </a:p>
          <a:p>
            <a:r>
              <a:rPr lang="en-NZ" sz="2000" dirty="0" smtClean="0"/>
              <a:t> - How do we know predator numbers are low enough?</a:t>
            </a:r>
          </a:p>
          <a:p>
            <a:endParaRPr lang="en-NZ" sz="2000" dirty="0"/>
          </a:p>
          <a:p>
            <a:r>
              <a:rPr lang="en-NZ" sz="2000" dirty="0" smtClean="0"/>
              <a:t> - Are we making a difference?</a:t>
            </a:r>
          </a:p>
          <a:p>
            <a:endParaRPr lang="en-NZ" sz="2000" dirty="0"/>
          </a:p>
          <a:p>
            <a:r>
              <a:rPr lang="en-NZ" sz="2000" dirty="0" smtClean="0"/>
              <a:t> - Let people know your successes (&amp; failures – its how we learn!)</a:t>
            </a:r>
          </a:p>
          <a:p>
            <a:endParaRPr lang="en-NZ" sz="2000" dirty="0"/>
          </a:p>
          <a:p>
            <a:r>
              <a:rPr lang="en-NZ" sz="2000" dirty="0" smtClean="0"/>
              <a:t>Good luck!</a:t>
            </a:r>
            <a:endParaRPr lang="en-NZ"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57544"/>
            <a:ext cx="2925762"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3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052736"/>
            <a:ext cx="6503703" cy="5016758"/>
          </a:xfrm>
          <a:prstGeom prst="rect">
            <a:avLst/>
          </a:prstGeom>
          <a:noFill/>
        </p:spPr>
        <p:txBody>
          <a:bodyPr wrap="none" rtlCol="0">
            <a:spAutoFit/>
          </a:bodyPr>
          <a:lstStyle/>
          <a:p>
            <a:r>
              <a:rPr lang="en-NZ" sz="2000" b="1" dirty="0" smtClean="0"/>
              <a:t>What do you want to achieve?</a:t>
            </a:r>
          </a:p>
          <a:p>
            <a:endParaRPr lang="en-NZ" sz="2000" dirty="0"/>
          </a:p>
          <a:p>
            <a:r>
              <a:rPr lang="en-NZ" sz="2000" dirty="0" smtClean="0"/>
              <a:t>“</a:t>
            </a:r>
            <a:r>
              <a:rPr lang="en-NZ" sz="2000" i="1" dirty="0" smtClean="0"/>
              <a:t>Lets trap some pests – the native birds will thrive….</a:t>
            </a:r>
            <a:r>
              <a:rPr lang="en-NZ" sz="2000" dirty="0" smtClean="0"/>
              <a:t>”</a:t>
            </a:r>
          </a:p>
          <a:p>
            <a:endParaRPr lang="en-NZ" sz="2000" dirty="0" smtClean="0"/>
          </a:p>
          <a:p>
            <a:endParaRPr lang="en-NZ" sz="2000" dirty="0"/>
          </a:p>
          <a:p>
            <a:r>
              <a:rPr lang="en-NZ" sz="2000" dirty="0" smtClean="0"/>
              <a:t>Well, what is there already?</a:t>
            </a:r>
          </a:p>
          <a:p>
            <a:endParaRPr lang="en-NZ" sz="2000" dirty="0"/>
          </a:p>
          <a:p>
            <a:r>
              <a:rPr lang="en-NZ" sz="2000" dirty="0" smtClean="0"/>
              <a:t>What do the bird species require?</a:t>
            </a:r>
          </a:p>
          <a:p>
            <a:endParaRPr lang="en-NZ" sz="2000" dirty="0"/>
          </a:p>
          <a:p>
            <a:r>
              <a:rPr lang="en-NZ" sz="2000" dirty="0" smtClean="0"/>
              <a:t>How much effort is required to increase bird numbers?</a:t>
            </a:r>
          </a:p>
          <a:p>
            <a:endParaRPr lang="en-NZ" sz="2000" dirty="0" smtClean="0"/>
          </a:p>
          <a:p>
            <a:r>
              <a:rPr lang="en-NZ" sz="2000" dirty="0" smtClean="0"/>
              <a:t>What is the goal?</a:t>
            </a:r>
          </a:p>
          <a:p>
            <a:endParaRPr lang="en-NZ" sz="2000" dirty="0"/>
          </a:p>
          <a:p>
            <a:r>
              <a:rPr lang="en-NZ" sz="2000" dirty="0" smtClean="0"/>
              <a:t>Do we have the resources and time?</a:t>
            </a:r>
          </a:p>
          <a:p>
            <a:endParaRPr lang="en-NZ" sz="2000" dirty="0"/>
          </a:p>
          <a:p>
            <a:endParaRPr lang="en-NZ" sz="2000" dirty="0"/>
          </a:p>
        </p:txBody>
      </p:sp>
      <p:pic>
        <p:nvPicPr>
          <p:cNvPr id="5122" name="Picture 2" descr="C:\Users\Grant\Documents\Contracts\Nelson Halo\Birds\fan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366" y="4293096"/>
            <a:ext cx="3096344" cy="231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14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10136"/>
            <a:ext cx="7956024" cy="6247864"/>
          </a:xfrm>
          <a:prstGeom prst="rect">
            <a:avLst/>
          </a:prstGeom>
          <a:noFill/>
        </p:spPr>
        <p:txBody>
          <a:bodyPr wrap="none" rtlCol="0">
            <a:spAutoFit/>
          </a:bodyPr>
          <a:lstStyle/>
          <a:p>
            <a:r>
              <a:rPr lang="en-NZ" sz="2000" b="1" dirty="0" smtClean="0"/>
              <a:t>Which bird species would be present without any trapping?</a:t>
            </a:r>
          </a:p>
          <a:p>
            <a:endParaRPr lang="en-NZ" sz="2000" b="1" dirty="0" smtClean="0"/>
          </a:p>
          <a:p>
            <a:endParaRPr lang="en-NZ" sz="2000" dirty="0"/>
          </a:p>
          <a:p>
            <a:r>
              <a:rPr lang="en-NZ" sz="2000" dirty="0" smtClean="0"/>
              <a:t>Fantail</a:t>
            </a:r>
          </a:p>
          <a:p>
            <a:r>
              <a:rPr lang="en-NZ" sz="2000" dirty="0" smtClean="0"/>
              <a:t>Grey warbler</a:t>
            </a:r>
          </a:p>
          <a:p>
            <a:r>
              <a:rPr lang="en-NZ" sz="2000" dirty="0" smtClean="0"/>
              <a:t>Pied tit</a:t>
            </a:r>
          </a:p>
          <a:p>
            <a:r>
              <a:rPr lang="en-NZ" sz="2000" dirty="0" smtClean="0"/>
              <a:t>Silvereye</a:t>
            </a:r>
          </a:p>
          <a:p>
            <a:endParaRPr lang="en-NZ" sz="2000" dirty="0" smtClean="0"/>
          </a:p>
          <a:p>
            <a:r>
              <a:rPr lang="en-NZ" sz="2000" dirty="0"/>
              <a:t> </a:t>
            </a:r>
            <a:r>
              <a:rPr lang="en-NZ" sz="2000" dirty="0" smtClean="0"/>
              <a:t>- the little birds that breed fast, </a:t>
            </a:r>
          </a:p>
          <a:p>
            <a:r>
              <a:rPr lang="en-NZ" sz="2000" dirty="0"/>
              <a:t>	</a:t>
            </a:r>
            <a:r>
              <a:rPr lang="en-NZ" sz="2000" dirty="0" smtClean="0"/>
              <a:t>	nest in sites difficult for pests to access</a:t>
            </a:r>
          </a:p>
          <a:p>
            <a:endParaRPr lang="en-NZ" sz="2000" dirty="0"/>
          </a:p>
          <a:p>
            <a:r>
              <a:rPr lang="en-NZ" sz="2000" u="sng" dirty="0" smtClean="0"/>
              <a:t>Others</a:t>
            </a:r>
          </a:p>
          <a:p>
            <a:endParaRPr lang="en-NZ" sz="2000" dirty="0"/>
          </a:p>
          <a:p>
            <a:r>
              <a:rPr lang="en-NZ" sz="2000" dirty="0" err="1" smtClean="0"/>
              <a:t>Weka</a:t>
            </a:r>
            <a:r>
              <a:rPr lang="en-NZ" sz="2000" dirty="0" smtClean="0"/>
              <a:t> – appear to be more resistant to mammalian predators</a:t>
            </a:r>
          </a:p>
          <a:p>
            <a:r>
              <a:rPr lang="en-NZ" sz="2000" dirty="0" smtClean="0"/>
              <a:t>Kereru – long distance fliers – feeding here, nesting where?</a:t>
            </a:r>
          </a:p>
          <a:p>
            <a:r>
              <a:rPr lang="en-NZ" sz="2000" dirty="0" err="1" smtClean="0"/>
              <a:t>Tui</a:t>
            </a:r>
            <a:r>
              <a:rPr lang="en-NZ" sz="2000" dirty="0" smtClean="0"/>
              <a:t> / bellbird – certain habitats, some resistance to rats</a:t>
            </a:r>
          </a:p>
          <a:p>
            <a:endParaRPr lang="en-NZ" sz="2000" dirty="0"/>
          </a:p>
          <a:p>
            <a:r>
              <a:rPr lang="en-NZ" sz="2000" dirty="0" smtClean="0"/>
              <a:t>These species can already be seen in many forest patches in Nelson</a:t>
            </a:r>
          </a:p>
          <a:p>
            <a:endParaRPr lang="en-NZ" sz="2000" dirty="0"/>
          </a:p>
          <a:p>
            <a:endParaRPr lang="en-NZ" sz="2000" dirty="0"/>
          </a:p>
        </p:txBody>
      </p:sp>
      <p:pic>
        <p:nvPicPr>
          <p:cNvPr id="6146" name="Picture 2" descr="C:\Users\Grant\Documents\Contracts\Nelson Halo\Birds\G warb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430" y="1196752"/>
            <a:ext cx="2235504" cy="148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40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0936" y="692696"/>
            <a:ext cx="6005170" cy="4678204"/>
          </a:xfrm>
          <a:prstGeom prst="rect">
            <a:avLst/>
          </a:prstGeom>
          <a:noFill/>
        </p:spPr>
        <p:txBody>
          <a:bodyPr wrap="none" rtlCol="0">
            <a:spAutoFit/>
          </a:bodyPr>
          <a:lstStyle/>
          <a:p>
            <a:r>
              <a:rPr lang="en-NZ" sz="2000" b="1" dirty="0" smtClean="0"/>
              <a:t>Native birds have</a:t>
            </a:r>
            <a:r>
              <a:rPr lang="en-NZ" sz="2000" b="1" dirty="0"/>
              <a:t> </a:t>
            </a:r>
            <a:r>
              <a:rPr lang="en-NZ" sz="2000" b="1" dirty="0" smtClean="0"/>
              <a:t>differing habitat requirements</a:t>
            </a:r>
          </a:p>
          <a:p>
            <a:endParaRPr lang="en-NZ" sz="2000" dirty="0" smtClean="0"/>
          </a:p>
          <a:p>
            <a:r>
              <a:rPr lang="en-NZ" sz="2000" dirty="0" smtClean="0"/>
              <a:t>Due to:</a:t>
            </a:r>
          </a:p>
          <a:p>
            <a:endParaRPr lang="en-NZ" sz="2000" dirty="0" smtClean="0"/>
          </a:p>
          <a:p>
            <a:r>
              <a:rPr lang="en-NZ" sz="2000" dirty="0" smtClean="0"/>
              <a:t>Food: how they forage &amp; what for</a:t>
            </a:r>
          </a:p>
          <a:p>
            <a:endParaRPr lang="en-NZ" sz="2000" dirty="0" smtClean="0"/>
          </a:p>
          <a:p>
            <a:r>
              <a:rPr lang="en-NZ" sz="2000" dirty="0" smtClean="0"/>
              <a:t>Nesting behaviour:</a:t>
            </a:r>
          </a:p>
          <a:p>
            <a:r>
              <a:rPr lang="en-NZ" sz="2000" dirty="0" smtClean="0"/>
              <a:t> - Holes nesters</a:t>
            </a:r>
          </a:p>
          <a:p>
            <a:r>
              <a:rPr lang="en-NZ" sz="2000" dirty="0" smtClean="0"/>
              <a:t> - Branch tips</a:t>
            </a:r>
          </a:p>
          <a:p>
            <a:r>
              <a:rPr lang="en-NZ" sz="2000" dirty="0" smtClean="0"/>
              <a:t> - Canopy or sub-canopy</a:t>
            </a:r>
          </a:p>
          <a:p>
            <a:r>
              <a:rPr lang="en-NZ" sz="2000" dirty="0" smtClean="0"/>
              <a:t> - Ground</a:t>
            </a:r>
          </a:p>
          <a:p>
            <a:endParaRPr lang="en-NZ" sz="2000" dirty="0"/>
          </a:p>
          <a:p>
            <a:r>
              <a:rPr lang="en-NZ" sz="2000" dirty="0" smtClean="0"/>
              <a:t>Hence they have differing </a:t>
            </a:r>
          </a:p>
          <a:p>
            <a:r>
              <a:rPr lang="en-NZ" sz="2000" dirty="0" smtClean="0"/>
              <a:t>vulnerabilities to introduced pests</a:t>
            </a:r>
          </a:p>
          <a:p>
            <a:endParaRPr lang="en-NZ" dirty="0"/>
          </a:p>
        </p:txBody>
      </p:sp>
      <p:pic>
        <p:nvPicPr>
          <p:cNvPr id="1028" name="Picture 4" descr="C:\Users\Grant\Documents\Contracts\Nelson Halo\Birds\Kereu L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268760"/>
            <a:ext cx="3176085" cy="477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0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052736"/>
            <a:ext cx="6624736" cy="4708981"/>
          </a:xfrm>
          <a:prstGeom prst="rect">
            <a:avLst/>
          </a:prstGeom>
          <a:noFill/>
        </p:spPr>
        <p:txBody>
          <a:bodyPr wrap="square" rtlCol="0">
            <a:spAutoFit/>
          </a:bodyPr>
          <a:lstStyle/>
          <a:p>
            <a:r>
              <a:rPr lang="en-NZ" sz="2000" b="1" dirty="0" smtClean="0"/>
              <a:t>So what is trapping likely to achieve in your site?</a:t>
            </a:r>
          </a:p>
          <a:p>
            <a:endParaRPr lang="en-NZ" sz="2000" dirty="0"/>
          </a:p>
          <a:p>
            <a:r>
              <a:rPr lang="en-NZ" sz="2000" dirty="0" smtClean="0"/>
              <a:t>Habitat?  Is it:</a:t>
            </a:r>
          </a:p>
          <a:p>
            <a:endParaRPr lang="en-NZ" sz="2000" dirty="0"/>
          </a:p>
          <a:p>
            <a:r>
              <a:rPr lang="en-NZ" sz="2000" dirty="0" err="1" smtClean="0"/>
              <a:t>Shrubland</a:t>
            </a:r>
            <a:r>
              <a:rPr lang="en-NZ" sz="2000" dirty="0" smtClean="0"/>
              <a:t>?</a:t>
            </a:r>
          </a:p>
          <a:p>
            <a:endParaRPr lang="en-NZ" sz="2000" dirty="0"/>
          </a:p>
          <a:p>
            <a:r>
              <a:rPr lang="en-NZ" sz="2000" dirty="0" smtClean="0"/>
              <a:t>Previously milled native forest?</a:t>
            </a:r>
          </a:p>
          <a:p>
            <a:endParaRPr lang="en-NZ" sz="2000" dirty="0"/>
          </a:p>
          <a:p>
            <a:r>
              <a:rPr lang="en-NZ" sz="2000" dirty="0" smtClean="0"/>
              <a:t>Pine forest?</a:t>
            </a:r>
          </a:p>
          <a:p>
            <a:endParaRPr lang="en-NZ" sz="2000" dirty="0"/>
          </a:p>
          <a:p>
            <a:r>
              <a:rPr lang="en-NZ" sz="2000" dirty="0" smtClean="0"/>
              <a:t>Mature untouched native forest?</a:t>
            </a:r>
          </a:p>
          <a:p>
            <a:endParaRPr lang="en-NZ" sz="2000" dirty="0"/>
          </a:p>
          <a:p>
            <a:endParaRPr lang="en-NZ" sz="2000" dirty="0" smtClean="0"/>
          </a:p>
          <a:p>
            <a:r>
              <a:rPr lang="en-NZ" sz="2000" dirty="0" smtClean="0"/>
              <a:t>Each habitat will support a different suite of native birds</a:t>
            </a:r>
            <a:endParaRPr lang="en-NZ" sz="2000" dirty="0"/>
          </a:p>
        </p:txBody>
      </p:sp>
      <p:pic>
        <p:nvPicPr>
          <p:cNvPr id="2050" name="Picture 2" descr="C:\Users\Grant\Documents\Contracts\Nelson Halo\Birds\Manuka 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42088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836712"/>
            <a:ext cx="7085594" cy="1015663"/>
          </a:xfrm>
          <a:prstGeom prst="rect">
            <a:avLst/>
          </a:prstGeom>
          <a:noFill/>
        </p:spPr>
        <p:txBody>
          <a:bodyPr wrap="none" rtlCol="0">
            <a:spAutoFit/>
          </a:bodyPr>
          <a:lstStyle/>
          <a:p>
            <a:r>
              <a:rPr lang="en-NZ" sz="2000" b="1" dirty="0" smtClean="0"/>
              <a:t>How much space do native bird populations require?</a:t>
            </a:r>
          </a:p>
          <a:p>
            <a:endParaRPr lang="en-NZ" sz="2000" dirty="0" smtClean="0"/>
          </a:p>
          <a:p>
            <a:r>
              <a:rPr lang="en-NZ" sz="2000" u="sng" dirty="0" smtClean="0"/>
              <a:t>Self-sustaining population without need for re-introductions</a:t>
            </a:r>
            <a:endParaRPr lang="en-NZ" sz="2000" u="sng" dirty="0"/>
          </a:p>
        </p:txBody>
      </p:sp>
      <p:sp>
        <p:nvSpPr>
          <p:cNvPr id="4" name="Rectangle 3"/>
          <p:cNvSpPr/>
          <p:nvPr/>
        </p:nvSpPr>
        <p:spPr>
          <a:xfrm>
            <a:off x="1259631" y="1988840"/>
            <a:ext cx="6619247" cy="1323439"/>
          </a:xfrm>
          <a:prstGeom prst="rect">
            <a:avLst/>
          </a:prstGeom>
        </p:spPr>
        <p:txBody>
          <a:bodyPr wrap="square">
            <a:spAutoFit/>
          </a:bodyPr>
          <a:lstStyle/>
          <a:p>
            <a:r>
              <a:rPr lang="en-NZ" sz="2000" dirty="0"/>
              <a:t>Minimum Area required for </a:t>
            </a:r>
            <a:r>
              <a:rPr lang="en-NZ" sz="2000" dirty="0" smtClean="0"/>
              <a:t>Species Persistence </a:t>
            </a:r>
            <a:r>
              <a:rPr lang="en-NZ" sz="2000" dirty="0"/>
              <a:t>(MASP</a:t>
            </a:r>
            <a:r>
              <a:rPr lang="en-NZ" sz="2000" dirty="0" smtClean="0"/>
              <a:t>):</a:t>
            </a:r>
          </a:p>
          <a:p>
            <a:r>
              <a:rPr lang="en-NZ" sz="2000" dirty="0"/>
              <a:t>a</a:t>
            </a:r>
            <a:r>
              <a:rPr lang="en-NZ" sz="2000" dirty="0" smtClean="0"/>
              <a:t>rea large enough to support native bird population with sufficient food &amp; nesting sites and maintain genetic diversity                  (after Brown et al. 2015)</a:t>
            </a:r>
          </a:p>
        </p:txBody>
      </p:sp>
      <p:graphicFrame>
        <p:nvGraphicFramePr>
          <p:cNvPr id="5" name="Table 4"/>
          <p:cNvGraphicFramePr>
            <a:graphicFrameLocks noGrp="1"/>
          </p:cNvGraphicFramePr>
          <p:nvPr>
            <p:extLst>
              <p:ext uri="{D42A27DB-BD31-4B8C-83A1-F6EECF244321}">
                <p14:modId xmlns:p14="http://schemas.microsoft.com/office/powerpoint/2010/main" val="1511320257"/>
              </p:ext>
            </p:extLst>
          </p:nvPr>
        </p:nvGraphicFramePr>
        <p:xfrm>
          <a:off x="1472910" y="3573016"/>
          <a:ext cx="6192688" cy="2717469"/>
        </p:xfrm>
        <a:graphic>
          <a:graphicData uri="http://schemas.openxmlformats.org/drawingml/2006/table">
            <a:tbl>
              <a:tblPr firstRow="1" firstCol="1" bandRow="1">
                <a:tableStyleId>{5C22544A-7EE6-4342-B048-85BDC9FD1C3A}</a:tableStyleId>
              </a:tblPr>
              <a:tblGrid>
                <a:gridCol w="4104456"/>
                <a:gridCol w="2088232"/>
              </a:tblGrid>
              <a:tr h="360040">
                <a:tc>
                  <a:txBody>
                    <a:bodyPr/>
                    <a:lstStyle/>
                    <a:p>
                      <a:pPr>
                        <a:lnSpc>
                          <a:spcPct val="115000"/>
                        </a:lnSpc>
                        <a:spcAft>
                          <a:spcPts val="0"/>
                        </a:spcAft>
                      </a:pPr>
                      <a:r>
                        <a:rPr lang="en-NZ" sz="1600" dirty="0">
                          <a:effectLst/>
                        </a:rPr>
                        <a:t>Native bird species: Common name</a:t>
                      </a:r>
                      <a:endParaRPr lang="en-NZ"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NZ" sz="1600">
                          <a:effectLst/>
                        </a:rPr>
                        <a:t>MASP (hectares)</a:t>
                      </a:r>
                      <a:endParaRPr lang="en-NZ" sz="1600">
                        <a:effectLst/>
                        <a:latin typeface="Calibri"/>
                        <a:ea typeface="Calibri"/>
                        <a:cs typeface="Times New Roman"/>
                      </a:endParaRPr>
                    </a:p>
                  </a:txBody>
                  <a:tcPr marL="68580" marR="68580" marT="0" marB="0"/>
                </a:tc>
              </a:tr>
              <a:tr h="489809">
                <a:tc>
                  <a:txBody>
                    <a:bodyPr/>
                    <a:lstStyle/>
                    <a:p>
                      <a:pPr>
                        <a:lnSpc>
                          <a:spcPct val="115000"/>
                        </a:lnSpc>
                        <a:spcAft>
                          <a:spcPts val="0"/>
                        </a:spcAft>
                      </a:pPr>
                      <a:r>
                        <a:rPr lang="en-NZ" sz="1600" dirty="0" err="1" smtClean="0">
                          <a:effectLst/>
                        </a:rPr>
                        <a:t>Kererū</a:t>
                      </a:r>
                      <a:r>
                        <a:rPr lang="en-NZ" sz="1600" dirty="0" smtClean="0">
                          <a:effectLst/>
                        </a:rPr>
                        <a:t>, </a:t>
                      </a:r>
                      <a:r>
                        <a:rPr lang="en-NZ" sz="1600" dirty="0">
                          <a:effectLst/>
                        </a:rPr>
                        <a:t>tomtit, silvereye, </a:t>
                      </a:r>
                      <a:r>
                        <a:rPr lang="en-NZ" sz="1600" dirty="0" err="1" smtClean="0">
                          <a:effectLst/>
                        </a:rPr>
                        <a:t>tūī</a:t>
                      </a:r>
                      <a:r>
                        <a:rPr lang="en-NZ" sz="1600" dirty="0" smtClean="0">
                          <a:effectLst/>
                        </a:rPr>
                        <a:t>, </a:t>
                      </a:r>
                      <a:r>
                        <a:rPr lang="en-NZ" sz="1600" dirty="0">
                          <a:effectLst/>
                        </a:rPr>
                        <a:t>fantail</a:t>
                      </a:r>
                      <a:endParaRPr lang="en-NZ"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NZ" sz="1600" dirty="0">
                          <a:effectLst/>
                        </a:rPr>
                        <a:t>1000</a:t>
                      </a:r>
                      <a:endParaRPr lang="en-NZ" sz="1600" dirty="0">
                        <a:effectLst/>
                        <a:latin typeface="Calibri"/>
                        <a:ea typeface="Calibri"/>
                        <a:cs typeface="Times New Roman"/>
                      </a:endParaRPr>
                    </a:p>
                  </a:txBody>
                  <a:tcPr marL="68580" marR="68580" marT="0" marB="0"/>
                </a:tc>
              </a:tr>
              <a:tr h="456971">
                <a:tc>
                  <a:txBody>
                    <a:bodyPr/>
                    <a:lstStyle/>
                    <a:p>
                      <a:pPr>
                        <a:lnSpc>
                          <a:spcPct val="115000"/>
                        </a:lnSpc>
                        <a:spcAft>
                          <a:spcPts val="0"/>
                        </a:spcAft>
                      </a:pPr>
                      <a:r>
                        <a:rPr lang="en-NZ" sz="1600" dirty="0">
                          <a:effectLst/>
                        </a:rPr>
                        <a:t>Robin, Nth Island </a:t>
                      </a:r>
                      <a:r>
                        <a:rPr lang="en-NZ" sz="1600" dirty="0" err="1" smtClean="0">
                          <a:effectLst/>
                        </a:rPr>
                        <a:t>kōkako</a:t>
                      </a:r>
                      <a:endParaRPr lang="en-NZ"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NZ" sz="1600" dirty="0">
                          <a:effectLst/>
                        </a:rPr>
                        <a:t>2000</a:t>
                      </a:r>
                      <a:endParaRPr lang="en-NZ" sz="1600" dirty="0">
                        <a:effectLst/>
                        <a:latin typeface="Calibri"/>
                        <a:ea typeface="Calibri"/>
                        <a:cs typeface="Times New Roman"/>
                      </a:endParaRPr>
                    </a:p>
                  </a:txBody>
                  <a:tcPr marL="68580" marR="68580" marT="0" marB="0"/>
                </a:tc>
              </a:tr>
              <a:tr h="456971">
                <a:tc>
                  <a:txBody>
                    <a:bodyPr/>
                    <a:lstStyle/>
                    <a:p>
                      <a:pPr>
                        <a:lnSpc>
                          <a:spcPct val="115000"/>
                        </a:lnSpc>
                        <a:spcAft>
                          <a:spcPts val="0"/>
                        </a:spcAft>
                      </a:pPr>
                      <a:r>
                        <a:rPr lang="en-NZ" sz="1600" dirty="0" err="1" smtClean="0">
                          <a:effectLst/>
                        </a:rPr>
                        <a:t>Kākāriki</a:t>
                      </a:r>
                      <a:r>
                        <a:rPr lang="en-NZ" sz="1600" dirty="0">
                          <a:effectLst/>
                        </a:rPr>
                        <a:t>, </a:t>
                      </a:r>
                      <a:r>
                        <a:rPr lang="en-NZ" sz="1600" dirty="0" err="1" smtClean="0">
                          <a:effectLst/>
                        </a:rPr>
                        <a:t>mohua</a:t>
                      </a:r>
                      <a:endParaRPr lang="en-NZ"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NZ" sz="1600" dirty="0">
                          <a:effectLst/>
                        </a:rPr>
                        <a:t>5000</a:t>
                      </a:r>
                      <a:endParaRPr lang="en-NZ" sz="1600" dirty="0">
                        <a:effectLst/>
                        <a:latin typeface="Calibri"/>
                        <a:ea typeface="Calibri"/>
                        <a:cs typeface="Times New Roman"/>
                      </a:endParaRPr>
                    </a:p>
                  </a:txBody>
                  <a:tcPr marL="68580" marR="68580" marT="0" marB="0"/>
                </a:tc>
              </a:tr>
              <a:tr h="496707">
                <a:tc>
                  <a:txBody>
                    <a:bodyPr/>
                    <a:lstStyle/>
                    <a:p>
                      <a:pPr>
                        <a:lnSpc>
                          <a:spcPct val="115000"/>
                        </a:lnSpc>
                        <a:spcAft>
                          <a:spcPts val="0"/>
                        </a:spcAft>
                      </a:pPr>
                      <a:r>
                        <a:rPr lang="en-NZ" sz="1600">
                          <a:effectLst/>
                        </a:rPr>
                        <a:t>Kākā, kiwi, kea</a:t>
                      </a:r>
                      <a:endParaRPr lang="en-NZ" sz="1600">
                        <a:effectLst/>
                        <a:latin typeface="Calibri"/>
                        <a:ea typeface="Calibri"/>
                        <a:cs typeface="Times New Roman"/>
                      </a:endParaRPr>
                    </a:p>
                  </a:txBody>
                  <a:tcPr marL="68580" marR="68580" marT="0" marB="0"/>
                </a:tc>
                <a:tc>
                  <a:txBody>
                    <a:bodyPr/>
                    <a:lstStyle/>
                    <a:p>
                      <a:pPr>
                        <a:lnSpc>
                          <a:spcPct val="115000"/>
                        </a:lnSpc>
                        <a:spcAft>
                          <a:spcPts val="0"/>
                        </a:spcAft>
                      </a:pPr>
                      <a:r>
                        <a:rPr lang="en-NZ" sz="1600" dirty="0">
                          <a:effectLst/>
                        </a:rPr>
                        <a:t>10000</a:t>
                      </a:r>
                      <a:endParaRPr lang="en-NZ" sz="1600" dirty="0">
                        <a:effectLst/>
                        <a:latin typeface="Calibri"/>
                        <a:ea typeface="Calibri"/>
                        <a:cs typeface="Times New Roman"/>
                      </a:endParaRPr>
                    </a:p>
                  </a:txBody>
                  <a:tcPr marL="68580" marR="68580" marT="0" marB="0"/>
                </a:tc>
              </a:tr>
              <a:tr h="456971">
                <a:tc>
                  <a:txBody>
                    <a:bodyPr/>
                    <a:lstStyle/>
                    <a:p>
                      <a:pPr>
                        <a:lnSpc>
                          <a:spcPct val="115000"/>
                        </a:lnSpc>
                        <a:spcAft>
                          <a:spcPts val="0"/>
                        </a:spcAft>
                      </a:pPr>
                      <a:r>
                        <a:rPr lang="en-NZ" sz="1600">
                          <a:effectLst/>
                        </a:rPr>
                        <a:t>Whio</a:t>
                      </a:r>
                      <a:endParaRPr lang="en-NZ" sz="1600">
                        <a:effectLst/>
                        <a:latin typeface="Calibri"/>
                        <a:ea typeface="Calibri"/>
                        <a:cs typeface="Times New Roman"/>
                      </a:endParaRPr>
                    </a:p>
                  </a:txBody>
                  <a:tcPr marL="68580" marR="68580" marT="0" marB="0"/>
                </a:tc>
                <a:tc>
                  <a:txBody>
                    <a:bodyPr/>
                    <a:lstStyle/>
                    <a:p>
                      <a:pPr>
                        <a:lnSpc>
                          <a:spcPct val="115000"/>
                        </a:lnSpc>
                        <a:spcAft>
                          <a:spcPts val="0"/>
                        </a:spcAft>
                      </a:pPr>
                      <a:r>
                        <a:rPr lang="en-NZ" sz="1600" dirty="0">
                          <a:effectLst/>
                        </a:rPr>
                        <a:t>30000</a:t>
                      </a:r>
                      <a:endParaRPr lang="en-NZ"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2533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80728"/>
            <a:ext cx="7245894" cy="3139321"/>
          </a:xfrm>
          <a:prstGeom prst="rect">
            <a:avLst/>
          </a:prstGeom>
          <a:noFill/>
        </p:spPr>
        <p:txBody>
          <a:bodyPr wrap="none" rtlCol="0">
            <a:spAutoFit/>
          </a:bodyPr>
          <a:lstStyle/>
          <a:p>
            <a:r>
              <a:rPr lang="en-NZ" sz="2000" b="1" dirty="0" smtClean="0"/>
              <a:t>What is a low density for introduced predators?</a:t>
            </a:r>
          </a:p>
          <a:p>
            <a:endParaRPr lang="en-NZ" sz="2000" dirty="0"/>
          </a:p>
          <a:p>
            <a:r>
              <a:rPr lang="en-NZ" sz="2000" dirty="0" smtClean="0"/>
              <a:t>Enough to detect an increase in bird abundance post-control?</a:t>
            </a:r>
          </a:p>
          <a:p>
            <a:endParaRPr lang="en-NZ" sz="2000" dirty="0"/>
          </a:p>
          <a:p>
            <a:r>
              <a:rPr lang="en-NZ" sz="2000" dirty="0" smtClean="0"/>
              <a:t>How do you know what the predator abundance is?</a:t>
            </a:r>
          </a:p>
          <a:p>
            <a:endParaRPr lang="en-NZ" sz="2000" dirty="0" smtClean="0"/>
          </a:p>
          <a:p>
            <a:r>
              <a:rPr lang="en-NZ" sz="2000" dirty="0" smtClean="0"/>
              <a:t>Trapping returns don’t tell you what predators are left…..</a:t>
            </a:r>
          </a:p>
          <a:p>
            <a:endParaRPr lang="en-NZ" sz="2000" dirty="0"/>
          </a:p>
          <a:p>
            <a:r>
              <a:rPr lang="en-NZ" sz="2000" dirty="0" smtClean="0"/>
              <a:t>Is monitoring in place?</a:t>
            </a:r>
            <a:endParaRPr lang="en-NZ" sz="2000" dirty="0"/>
          </a:p>
          <a:p>
            <a:endParaRPr lang="en-NZ" dirty="0" smtClean="0"/>
          </a:p>
        </p:txBody>
      </p:sp>
      <p:pic>
        <p:nvPicPr>
          <p:cNvPr id="3074" name="Picture 2" descr="C:\Users\Grant\Documents\Contracts\Nelson Halo\Birds\sto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573016"/>
            <a:ext cx="32480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3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3913" y="764704"/>
            <a:ext cx="6820521" cy="4401205"/>
          </a:xfrm>
          <a:prstGeom prst="rect">
            <a:avLst/>
          </a:prstGeom>
          <a:noFill/>
        </p:spPr>
        <p:txBody>
          <a:bodyPr wrap="none" rtlCol="0">
            <a:spAutoFit/>
          </a:bodyPr>
          <a:lstStyle/>
          <a:p>
            <a:r>
              <a:rPr lang="en-NZ" sz="2000" b="1" dirty="0" smtClean="0"/>
              <a:t>How do we bring all this together?</a:t>
            </a:r>
          </a:p>
          <a:p>
            <a:endParaRPr lang="en-NZ" sz="2000" dirty="0"/>
          </a:p>
          <a:p>
            <a:r>
              <a:rPr lang="en-NZ" sz="2000" dirty="0" smtClean="0"/>
              <a:t>An example is the Nelson City ‘Halo’</a:t>
            </a:r>
          </a:p>
          <a:p>
            <a:endParaRPr lang="en-NZ" sz="2000" dirty="0"/>
          </a:p>
          <a:p>
            <a:r>
              <a:rPr lang="en-NZ" sz="2000" dirty="0" smtClean="0"/>
              <a:t>Predator removal &amp; habitat enhancement for native birds</a:t>
            </a:r>
          </a:p>
          <a:p>
            <a:endParaRPr lang="en-NZ" sz="2000" dirty="0"/>
          </a:p>
          <a:p>
            <a:r>
              <a:rPr lang="en-NZ" sz="2000" dirty="0" smtClean="0"/>
              <a:t>Synergy with the Brook Waimarama Sanctuary – </a:t>
            </a:r>
          </a:p>
          <a:p>
            <a:r>
              <a:rPr lang="en-NZ" sz="2000" dirty="0"/>
              <a:t>	</a:t>
            </a:r>
            <a:r>
              <a:rPr lang="en-NZ" sz="2000" dirty="0" smtClean="0"/>
              <a:t>		similar to </a:t>
            </a:r>
            <a:r>
              <a:rPr lang="en-NZ" sz="2000" dirty="0" err="1" smtClean="0"/>
              <a:t>Zealandia</a:t>
            </a:r>
            <a:r>
              <a:rPr lang="en-NZ" sz="2000" dirty="0" smtClean="0"/>
              <a:t> in Wellington</a:t>
            </a:r>
          </a:p>
          <a:p>
            <a:r>
              <a:rPr lang="en-NZ" sz="2000" dirty="0"/>
              <a:t>	</a:t>
            </a:r>
            <a:r>
              <a:rPr lang="en-NZ" sz="2000" dirty="0" smtClean="0"/>
              <a:t>		</a:t>
            </a:r>
            <a:endParaRPr lang="en-NZ" sz="2000" dirty="0"/>
          </a:p>
          <a:p>
            <a:r>
              <a:rPr lang="en-NZ" sz="2000" dirty="0" smtClean="0"/>
              <a:t>How can we leverage off the BWS?</a:t>
            </a:r>
          </a:p>
          <a:p>
            <a:endParaRPr lang="en-NZ" sz="2000" dirty="0"/>
          </a:p>
          <a:p>
            <a:r>
              <a:rPr lang="en-NZ" sz="2000" dirty="0" smtClean="0"/>
              <a:t>Enhancement of native bird numbers </a:t>
            </a:r>
          </a:p>
          <a:p>
            <a:r>
              <a:rPr lang="en-NZ" sz="2000" dirty="0" smtClean="0"/>
              <a:t>in the city and beyond– </a:t>
            </a:r>
          </a:p>
          <a:p>
            <a:r>
              <a:rPr lang="en-NZ" sz="2000" dirty="0"/>
              <a:t>	</a:t>
            </a:r>
            <a:r>
              <a:rPr lang="en-NZ" sz="2000" dirty="0" smtClean="0"/>
              <a:t>how do we go about it?</a:t>
            </a:r>
            <a:endParaRPr lang="en-NZ" sz="2000" dirty="0"/>
          </a:p>
        </p:txBody>
      </p:sp>
      <p:pic>
        <p:nvPicPr>
          <p:cNvPr id="4100" name="Picture 4" descr="C:\Users\Grant\Documents\Contracts\Nelson Halo\Birds\kak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819907"/>
            <a:ext cx="31178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24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3715"/>
            <a:ext cx="5489713" cy="6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74525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602</TotalTime>
  <Words>1345</Words>
  <Application>Microsoft Office PowerPoint</Application>
  <PresentationFormat>On-screen Show (4:3)</PresentationFormat>
  <Paragraphs>298</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Slipstream</vt:lpstr>
      <vt:lpstr>Wanting to bring the birds 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dc:creator>
  <cp:lastModifiedBy>Grant</cp:lastModifiedBy>
  <cp:revision>40</cp:revision>
  <dcterms:created xsi:type="dcterms:W3CDTF">2017-11-20T23:59:22Z</dcterms:created>
  <dcterms:modified xsi:type="dcterms:W3CDTF">2017-11-29T18:57:12Z</dcterms:modified>
</cp:coreProperties>
</file>